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64" r:id="rId6"/>
    <p:sldId id="259" r:id="rId7"/>
    <p:sldId id="291" r:id="rId8"/>
    <p:sldId id="266" r:id="rId9"/>
    <p:sldId id="269" r:id="rId10"/>
    <p:sldId id="260" r:id="rId11"/>
    <p:sldId id="265" r:id="rId12"/>
    <p:sldId id="268" r:id="rId13"/>
    <p:sldId id="261" r:id="rId14"/>
    <p:sldId id="262" r:id="rId15"/>
    <p:sldId id="292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9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1783080"/>
            <a:ext cx="41605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"/>
          </a:xfrm>
          <a:prstGeom prst="rect">
            <a:avLst/>
          </a:prstGeom>
          <a:solidFill>
            <a:srgbClr val="0E9C8C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274320"/>
            <a:ext cx="6035040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rgbClr val="0A1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以 AI 串聯企業營運的抽象示意圖"/>
          <p:cNvPicPr>
            <a:picLocks noChangeAspect="1"/>
          </p:cNvPicPr>
          <p:nvPr/>
        </p:nvPicPr>
        <p:blipFill>
          <a:blip r:embed="rId3"/>
          <a:srcRect t="532" b="532"/>
          <a:stretch/>
        </p:blipFill>
        <p:spPr>
          <a:xfrm>
            <a:off x="4983480" y="0"/>
            <a:ext cx="4160520" cy="5143500"/>
          </a:xfrm>
          <a:prstGeom prst="rect">
            <a:avLst/>
          </a:prstGeom>
        </p:spPr>
      </p:pic>
      <p:sp>
        <p:nvSpPr>
          <p:cNvPr id="3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4" name="Image 1" descr="Decision AI 公司標誌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87185"/>
            <a:ext cx="2651760" cy="683029"/>
          </a:xfrm>
          <a:prstGeom prst="rect">
            <a:avLst/>
          </a:prstGeom>
        </p:spPr>
      </p:pic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1783080"/>
            <a:ext cx="416052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公司簡介</a:t>
            </a:r>
            <a:endParaRPr lang="en-US" sz="3600" dirty="0"/>
          </a:p>
        </p:txBody>
      </p:sp>
      <p:sp>
        <p:nvSpPr>
          <p:cNvPr id="6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85800" y="260604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 AI 賦能傳統產業</a:t>
            </a:r>
            <a:endParaRPr lang="en-US" sz="13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行銷、展店、營運全面智慧化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6035040" cy="475488"/>
          </a:xfrm>
        </p:spPr>
        <p:txBody>
          <a:bodyPr lIns="0" tIns="0" rIns="0" bIns="0" anchor="ctr"/>
          <a:lstStyle/>
          <a:p>
            <a:pPr algn="l"/>
            <a:r>
              <a:rPr lang="zh-TW" altLang="en-US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傳統產業的 AI 智慧夥伴</a:t>
            </a:r>
          </a:p>
        </p:txBody>
      </p:sp>
      <p:sp>
        <p:nvSpPr>
          <p:cNvPr id="3" name="titl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795528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 txBox="1">
            <a:spLocks/>
          </p:cNvSpPr>
          <p:nvPr/>
        </p:nvSpPr>
        <p:spPr>
          <a:xfrm>
            <a:off x="502920" y="868680"/>
            <a:ext cx="8138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以 AI 技術與智慧化解決方案，協助企業提升效率、降低成本、加速轉型</a:t>
            </a:r>
          </a:p>
        </p:txBody>
      </p:sp>
      <p:sp>
        <p:nvSpPr>
          <p:cNvPr id="5" name="kicker"/>
          <p:cNvSpPr txBox="1">
            <a:spLocks/>
          </p:cNvSpPr>
          <p:nvPr/>
        </p:nvSpPr>
        <p:spPr>
          <a:xfrm>
            <a:off x="6675120" y="310896"/>
            <a:ext cx="196596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zh-TW" altLang="en-US" sz="1200" b="1">
                <a:solidFill>
                  <a:srgbClr val="0E9C8C"/>
                </a:solidFill>
                <a:latin typeface="Microsoft JhengHei"/>
                <a:ea typeface="Microsoft JhengHei"/>
              </a:rPr>
              <a:t>ABOUT US</a:t>
            </a:r>
          </a:p>
        </p:txBody>
      </p:sp>
      <p:sp>
        <p:nvSpPr>
          <p:cNvPr id="7" name="quote"/>
          <p:cNvSpPr txBox="1"/>
          <p:nvPr/>
        </p:nvSpPr>
        <p:spPr>
          <a:xfrm>
            <a:off x="685800" y="1261872"/>
            <a:ext cx="3703320" cy="6217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zh-TW" altLang="en-US" sz="1400" b="1">
                <a:solidFill>
                  <a:srgbClr val="FFFFFF"/>
                </a:solidFill>
                <a:latin typeface="Microsoft JhengHei"/>
                <a:ea typeface="Microsoft JhengHei"/>
              </a:rPr>
              <a:t>AI 讓傳統產業，邁向更大的可能</a:t>
            </a:r>
          </a:p>
        </p:txBody>
      </p:sp>
      <p:sp>
        <p:nvSpPr>
          <p:cNvPr id="8" name="about body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5206" y="1555121"/>
            <a:ext cx="3929634" cy="584365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spc="0" dirty="0">
                <a:solidFill>
                  <a:srgbClr val="0E1B2A"/>
                </a:solidFill>
                <a:latin typeface="Microsoft JhengHei"/>
                <a:ea typeface="Microsoft JhengHei"/>
              </a:rPr>
              <a:t>Decision AI 專注於為傳統產業導入 AI 技術與智慧化解決方案，協助企業提升營運效率、降低人力成本，並加速數位轉型。</a:t>
            </a:r>
          </a:p>
        </p:txBody>
      </p:sp>
      <p:pic>
        <p:nvPicPr>
          <p:cNvPr id="9" name="Picture 1" descr="傳統產業導入 AI 的數位轉型示意圖"/>
          <p:cNvPicPr>
            <a:picLocks noChangeAspect="1"/>
          </p:cNvPicPr>
          <p:nvPr/>
        </p:nvPicPr>
        <p:blipFill>
          <a:blip r:embed="rId3"/>
          <a:srcRect l="700" r="460"/>
          <a:stretch>
            <a:fillRect/>
          </a:stretch>
        </p:blipFill>
        <p:spPr>
          <a:xfrm>
            <a:off x="502920" y="2234565"/>
            <a:ext cx="4069080" cy="2315718"/>
          </a:xfrm>
          <a:prstGeom prst="rect">
            <a:avLst/>
          </a:prstGeom>
        </p:spPr>
      </p:pic>
      <p:sp>
        <p:nvSpPr>
          <p:cNvPr id="10" name="value heading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4846320" y="1261872"/>
            <a:ext cx="3794760" cy="29260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為企業創造更大價值</a:t>
            </a:r>
          </a:p>
        </p:txBody>
      </p:sp>
      <p:sp>
        <p:nvSpPr>
          <p:cNvPr id="11" name="valu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1609344"/>
            <a:ext cx="457200" cy="32004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valu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1773936"/>
            <a:ext cx="3794760" cy="621792"/>
          </a:xfrm>
          <a:prstGeom prst="rect">
            <a:avLst/>
          </a:prstGeom>
          <a:solidFill>
            <a:srgbClr val="F3F9F8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21" name="valu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1773936"/>
            <a:ext cx="50292" cy="621792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2" name="value num"/>
          <p:cNvSpPr txBox="1">
            <a:spLocks/>
          </p:cNvSpPr>
          <p:nvPr/>
        </p:nvSpPr>
        <p:spPr>
          <a:xfrm>
            <a:off x="5010912" y="1837944"/>
            <a:ext cx="4114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l"/>
            <a:r>
              <a:rPr lang="zh-TW" altLang="en-US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01</a:t>
            </a:r>
          </a:p>
        </p:txBody>
      </p:sp>
      <p:sp>
        <p:nvSpPr>
          <p:cNvPr id="23" name="value titl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440680" y="1828800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提升營運效率</a:t>
            </a:r>
          </a:p>
        </p:txBody>
      </p:sp>
      <p:sp>
        <p:nvSpPr>
          <p:cNvPr id="24" name="value desc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440680" y="2103120"/>
            <a:ext cx="306324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流程自動化、跨系統串接，縮短日常作業時間</a:t>
            </a:r>
          </a:p>
        </p:txBody>
      </p:sp>
      <p:sp>
        <p:nvSpPr>
          <p:cNvPr id="25" name="valu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2487168"/>
            <a:ext cx="3794760" cy="621792"/>
          </a:xfrm>
          <a:prstGeom prst="rect">
            <a:avLst/>
          </a:prstGeom>
          <a:solidFill>
            <a:srgbClr val="F3F9F8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26" name="valu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2487168"/>
            <a:ext cx="50292" cy="621792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7" name="value num"/>
          <p:cNvSpPr txBox="1">
            <a:spLocks/>
          </p:cNvSpPr>
          <p:nvPr/>
        </p:nvSpPr>
        <p:spPr>
          <a:xfrm>
            <a:off x="5010912" y="2551176"/>
            <a:ext cx="4114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l"/>
            <a:r>
              <a:rPr lang="zh-TW" altLang="en-US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02</a:t>
            </a:r>
          </a:p>
        </p:txBody>
      </p:sp>
      <p:sp>
        <p:nvSpPr>
          <p:cNvPr id="28" name="value title"/>
          <p:cNvSpPr txBox="1">
            <a:spLocks/>
          </p:cNvSpPr>
          <p:nvPr/>
        </p:nvSpPr>
        <p:spPr>
          <a:xfrm>
            <a:off x="5440680" y="2542032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降低人力成本</a:t>
            </a:r>
          </a:p>
        </p:txBody>
      </p:sp>
      <p:sp>
        <p:nvSpPr>
          <p:cNvPr id="29" name="value desc"/>
          <p:cNvSpPr txBox="1"/>
          <p:nvPr/>
        </p:nvSpPr>
        <p:spPr>
          <a:xfrm>
            <a:off x="5440680" y="2816352"/>
            <a:ext cx="306324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減少重複性工作與招募留才的壓力</a:t>
            </a:r>
          </a:p>
        </p:txBody>
      </p:sp>
      <p:sp>
        <p:nvSpPr>
          <p:cNvPr id="30" name="valu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3200400"/>
            <a:ext cx="3794760" cy="621792"/>
          </a:xfrm>
          <a:prstGeom prst="rect">
            <a:avLst/>
          </a:prstGeom>
          <a:solidFill>
            <a:srgbClr val="F3F9F8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31" name="valu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3200400"/>
            <a:ext cx="50292" cy="621792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2" name="value num"/>
          <p:cNvSpPr txBox="1"/>
          <p:nvPr/>
        </p:nvSpPr>
        <p:spPr>
          <a:xfrm>
            <a:off x="5010912" y="3264408"/>
            <a:ext cx="4114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l"/>
            <a:r>
              <a:rPr lang="zh-TW" altLang="en-US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03</a:t>
            </a:r>
          </a:p>
        </p:txBody>
      </p:sp>
      <p:sp>
        <p:nvSpPr>
          <p:cNvPr id="33" name="value title"/>
          <p:cNvSpPr txBox="1"/>
          <p:nvPr/>
        </p:nvSpPr>
        <p:spPr>
          <a:xfrm>
            <a:off x="5440680" y="3255264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加速數位轉型</a:t>
            </a:r>
          </a:p>
        </p:txBody>
      </p:sp>
      <p:sp>
        <p:nvSpPr>
          <p:cNvPr id="34" name="value desc"/>
          <p:cNvSpPr txBox="1"/>
          <p:nvPr/>
        </p:nvSpPr>
        <p:spPr>
          <a:xfrm>
            <a:off x="5440680" y="3529584"/>
            <a:ext cx="306324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以數據支撐決策，讓管理判斷有依據</a:t>
            </a:r>
          </a:p>
        </p:txBody>
      </p:sp>
      <p:sp>
        <p:nvSpPr>
          <p:cNvPr id="35" name="valu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3913632"/>
            <a:ext cx="3794760" cy="621792"/>
          </a:xfrm>
          <a:prstGeom prst="rect">
            <a:avLst/>
          </a:prstGeom>
          <a:solidFill>
            <a:srgbClr val="F3F9F8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sp>
        <p:nvSpPr>
          <p:cNvPr id="36" name="valu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3913632"/>
            <a:ext cx="50292" cy="621792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7" name="value num"/>
          <p:cNvSpPr txBox="1"/>
          <p:nvPr/>
        </p:nvSpPr>
        <p:spPr>
          <a:xfrm>
            <a:off x="5010912" y="3977640"/>
            <a:ext cx="4114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l"/>
            <a:r>
              <a:rPr lang="zh-TW" altLang="en-US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04</a:t>
            </a:r>
          </a:p>
        </p:txBody>
      </p:sp>
      <p:sp>
        <p:nvSpPr>
          <p:cNvPr id="38" name="value title"/>
          <p:cNvSpPr txBox="1"/>
          <p:nvPr/>
        </p:nvSpPr>
        <p:spPr>
          <a:xfrm>
            <a:off x="5440680" y="3968496"/>
            <a:ext cx="306324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以 AI 賦能企業成長</a:t>
            </a:r>
          </a:p>
        </p:txBody>
      </p:sp>
      <p:sp>
        <p:nvSpPr>
          <p:cNvPr id="39" name="value desc"/>
          <p:cNvSpPr txBox="1"/>
          <p:nvPr/>
        </p:nvSpPr>
        <p:spPr>
          <a:xfrm>
            <a:off x="5440680" y="4242816"/>
            <a:ext cx="306324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從行銷、展店到營運流程全面串接</a:t>
            </a:r>
          </a:p>
        </p:txBody>
      </p:sp>
      <p:sp>
        <p:nvSpPr>
          <p:cNvPr id="40" name="footnote"/>
          <p:cNvSpPr txBox="1"/>
          <p:nvPr/>
        </p:nvSpPr>
        <p:spPr>
          <a:xfrm>
            <a:off x="502920" y="4645152"/>
            <a:ext cx="786384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>
                <a:solidFill>
                  <a:srgbClr val="0E9C8C"/>
                </a:solidFill>
                <a:latin typeface="Microsoft JhengHei"/>
                <a:ea typeface="Microsoft JhengHei"/>
              </a:rPr>
              <a:t>從行銷、展店到營運流程，全面以 AI 賦能企業成長</a:t>
            </a:r>
          </a:p>
        </p:txBody>
      </p:sp>
      <p:sp>
        <p:nvSpPr>
          <p:cNvPr id="43" name="value heading">
            <a:extLst>
              <a:ext uri="{FF2B5EF4-FFF2-40B4-BE49-F238E27FC236}">
                <a16:creationId xmlns:a16="http://schemas.microsoft.com/office/drawing/2014/main" id="{44E6EE76-18DE-94DA-5785-9C468ED320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2920" y="1259294"/>
            <a:ext cx="3794760" cy="29260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US" altLang="zh-TW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AI </a:t>
            </a:r>
            <a:r>
              <a:rPr lang="zh-TW" altLang="en-US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讓傳統產業，邁向更大的可能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6035040" cy="475488"/>
          </a:xfrm>
        </p:spPr>
        <p:txBody>
          <a:bodyPr lIns="0" tIns="0" rIns="0" bIns="0" anchor="ctr"/>
          <a:lstStyle/>
          <a:p>
            <a:pPr algn="l"/>
            <a:r>
              <a:rPr lang="zh-TW" altLang="en-US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三大核心產品</a:t>
            </a:r>
          </a:p>
        </p:txBody>
      </p:sp>
      <p:sp>
        <p:nvSpPr>
          <p:cNvPr id="3" name="titl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795528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 txBox="1">
            <a:spLocks/>
          </p:cNvSpPr>
          <p:nvPr/>
        </p:nvSpPr>
        <p:spPr>
          <a:xfrm>
            <a:off x="502920" y="868680"/>
            <a:ext cx="8138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從行銷、展店到營運流程，全面以 AI 賦能企業成長</a:t>
            </a:r>
          </a:p>
        </p:txBody>
      </p:sp>
      <p:sp>
        <p:nvSpPr>
          <p:cNvPr id="5" name="kicker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675120" y="310896"/>
            <a:ext cx="196596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zh-TW" altLang="en-US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PRODUCTS</a:t>
            </a:r>
          </a:p>
        </p:txBody>
      </p:sp>
      <p:sp>
        <p:nvSpPr>
          <p:cNvPr id="10" name="produc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2606040" cy="3063240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pic>
        <p:nvPicPr>
          <p:cNvPr id="11" name="Picture 1" descr="AI 廣告影片生產流程示意圖"/>
          <p:cNvPicPr>
            <a:picLocks noChangeAspect="1"/>
          </p:cNvPicPr>
          <p:nvPr/>
        </p:nvPicPr>
        <p:blipFill>
          <a:blip r:embed="rId3"/>
          <a:srcRect t="10732" b="10732"/>
          <a:stretch>
            <a:fillRect/>
          </a:stretch>
        </p:blipFill>
        <p:spPr>
          <a:xfrm>
            <a:off x="502920" y="1280160"/>
            <a:ext cx="2606040" cy="1463040"/>
          </a:xfrm>
          <a:prstGeom prst="rect">
            <a:avLst/>
          </a:prstGeom>
        </p:spPr>
      </p:pic>
      <p:sp>
        <p:nvSpPr>
          <p:cNvPr id="12" name="card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706624"/>
            <a:ext cx="260604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3" name="number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704088" y="2852928"/>
            <a:ext cx="914400" cy="34747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800" b="1">
                <a:solidFill>
                  <a:srgbClr val="0E9C8C"/>
                </a:solidFill>
                <a:latin typeface="Microsoft JhengHei"/>
                <a:ea typeface="Microsoft JhengHei"/>
              </a:rPr>
              <a:t>01</a:t>
            </a:r>
          </a:p>
        </p:txBody>
      </p:sp>
      <p:sp>
        <p:nvSpPr>
          <p:cNvPr id="14" name="tag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0" y="2889504"/>
            <a:ext cx="621792" cy="27432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5" name="tag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2286000" y="2889504"/>
            <a:ext cx="621792" cy="2743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zh-TW" altLang="en-US" sz="1200" b="1">
                <a:solidFill>
                  <a:srgbClr val="0A6F66"/>
                </a:solidFill>
                <a:latin typeface="Microsoft JhengHei"/>
                <a:ea typeface="Microsoft JhengHei"/>
              </a:rPr>
              <a:t>行銷</a:t>
            </a:r>
          </a:p>
        </p:txBody>
      </p:sp>
      <p:sp>
        <p:nvSpPr>
          <p:cNvPr id="16" name="product nam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704088" y="3310128"/>
            <a:ext cx="2240280" cy="31089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廣告生成系統</a:t>
            </a:r>
          </a:p>
        </p:txBody>
      </p:sp>
      <p:sp>
        <p:nvSpPr>
          <p:cNvPr id="17" name="product desc"/>
          <p:cNvSpPr txBox="1">
            <a:spLocks/>
          </p:cNvSpPr>
          <p:nvPr/>
        </p:nvSpPr>
        <p:spPr>
          <a:xfrm>
            <a:off x="704088" y="3694176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安全、可控、可規模化的企業廣告影片生產線</a:t>
            </a:r>
          </a:p>
        </p:txBody>
      </p:sp>
      <p:sp>
        <p:nvSpPr>
          <p:cNvPr id="18" name="produc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80160"/>
            <a:ext cx="2606040" cy="3063240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pic>
        <p:nvPicPr>
          <p:cNvPr id="19" name="Picture 2" descr="以數據分析商圈與人流的展店選址示意圖"/>
          <p:cNvPicPr>
            <a:picLocks noChangeAspect="1"/>
          </p:cNvPicPr>
          <p:nvPr/>
        </p:nvPicPr>
        <p:blipFill>
          <a:blip r:embed="rId4"/>
          <a:srcRect t="10732" b="10732"/>
          <a:stretch>
            <a:fillRect/>
          </a:stretch>
        </p:blipFill>
        <p:spPr>
          <a:xfrm>
            <a:off x="3291840" y="1280160"/>
            <a:ext cx="2606040" cy="1463040"/>
          </a:xfrm>
          <a:prstGeom prst="rect">
            <a:avLst/>
          </a:prstGeom>
        </p:spPr>
      </p:pic>
      <p:sp>
        <p:nvSpPr>
          <p:cNvPr id="20" name="card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2706624"/>
            <a:ext cx="260604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1" name="number"/>
          <p:cNvSpPr txBox="1">
            <a:spLocks/>
          </p:cNvSpPr>
          <p:nvPr/>
        </p:nvSpPr>
        <p:spPr>
          <a:xfrm>
            <a:off x="3493008" y="2852928"/>
            <a:ext cx="914400" cy="34747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800" b="1">
                <a:solidFill>
                  <a:srgbClr val="0E9C8C"/>
                </a:solidFill>
                <a:latin typeface="Microsoft JhengHei"/>
                <a:ea typeface="Microsoft JhengHei"/>
              </a:rPr>
              <a:t>02</a:t>
            </a:r>
          </a:p>
        </p:txBody>
      </p:sp>
      <p:sp>
        <p:nvSpPr>
          <p:cNvPr id="22" name="tag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2889504"/>
            <a:ext cx="621792" cy="27432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3" name="tag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74920" y="2889504"/>
            <a:ext cx="621792" cy="2743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zh-TW" altLang="en-US" sz="1200" b="1">
                <a:solidFill>
                  <a:srgbClr val="0A6F66"/>
                </a:solidFill>
                <a:latin typeface="Microsoft JhengHei"/>
                <a:ea typeface="Microsoft JhengHei"/>
              </a:rPr>
              <a:t>展店</a:t>
            </a:r>
          </a:p>
        </p:txBody>
      </p:sp>
      <p:sp>
        <p:nvSpPr>
          <p:cNvPr id="24" name="product name"/>
          <p:cNvSpPr txBox="1">
            <a:spLocks/>
          </p:cNvSpPr>
          <p:nvPr/>
        </p:nvSpPr>
        <p:spPr>
          <a:xfrm>
            <a:off x="3493008" y="3310128"/>
            <a:ext cx="2240280" cy="31089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智慧展店系統</a:t>
            </a:r>
          </a:p>
        </p:txBody>
      </p:sp>
      <p:sp>
        <p:nvSpPr>
          <p:cNvPr id="25" name="product desc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3493008" y="3694176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以數據科學找出最適合的展店位置</a:t>
            </a:r>
          </a:p>
        </p:txBody>
      </p:sp>
      <p:sp>
        <p:nvSpPr>
          <p:cNvPr id="26" name="produc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280160"/>
            <a:ext cx="2606040" cy="3063240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/>
          </a:p>
        </p:txBody>
      </p:sp>
      <p:pic>
        <p:nvPicPr>
          <p:cNvPr id="27" name="Picture 3" descr="顧客語音點餐並自動成單的示意圖"/>
          <p:cNvPicPr>
            <a:picLocks noChangeAspect="1"/>
          </p:cNvPicPr>
          <p:nvPr/>
        </p:nvPicPr>
        <p:blipFill>
          <a:blip r:embed="rId5"/>
          <a:srcRect t="10732" b="10732"/>
          <a:stretch>
            <a:fillRect/>
          </a:stretch>
        </p:blipFill>
        <p:spPr>
          <a:xfrm>
            <a:off x="6080760" y="1280160"/>
            <a:ext cx="2606040" cy="1463040"/>
          </a:xfrm>
          <a:prstGeom prst="rect">
            <a:avLst/>
          </a:prstGeom>
        </p:spPr>
      </p:pic>
      <p:sp>
        <p:nvSpPr>
          <p:cNvPr id="28" name="card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2706624"/>
            <a:ext cx="260604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9" name="number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281928" y="2852928"/>
            <a:ext cx="914400" cy="34747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800" b="1">
                <a:solidFill>
                  <a:srgbClr val="0E9C8C"/>
                </a:solidFill>
                <a:latin typeface="Microsoft JhengHei"/>
                <a:ea typeface="Microsoft JhengHei"/>
              </a:rPr>
              <a:t>03</a:t>
            </a:r>
          </a:p>
        </p:txBody>
      </p:sp>
      <p:sp>
        <p:nvSpPr>
          <p:cNvPr id="30" name="tag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2889504"/>
            <a:ext cx="621792" cy="27432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1" name="tag"/>
          <p:cNvSpPr txBox="1">
            <a:spLocks/>
          </p:cNvSpPr>
          <p:nvPr/>
        </p:nvSpPr>
        <p:spPr>
          <a:xfrm>
            <a:off x="7863840" y="2889504"/>
            <a:ext cx="621792" cy="2743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zh-TW" altLang="en-US" sz="1200" b="1">
                <a:solidFill>
                  <a:srgbClr val="0A6F66"/>
                </a:solidFill>
                <a:latin typeface="Microsoft JhengHei"/>
                <a:ea typeface="Microsoft JhengHei"/>
              </a:rPr>
              <a:t>營運</a:t>
            </a:r>
          </a:p>
        </p:txBody>
      </p:sp>
      <p:sp>
        <p:nvSpPr>
          <p:cNvPr id="32" name="product nam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281928" y="3310128"/>
            <a:ext cx="2240280" cy="31089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智慧點餐系統</a:t>
            </a:r>
          </a:p>
        </p:txBody>
      </p:sp>
      <p:sp>
        <p:nvSpPr>
          <p:cNvPr id="33" name="product desc"/>
          <p:cNvSpPr txBox="1">
            <a:spLocks/>
          </p:cNvSpPr>
          <p:nvPr/>
        </p:nvSpPr>
        <p:spPr>
          <a:xfrm>
            <a:off x="6281928" y="3694176"/>
            <a:ext cx="224028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讓 AI 接下繁瑣點餐流程，把人力留給更重要的服務</a:t>
            </a:r>
          </a:p>
        </p:txBody>
      </p:sp>
      <p:sp>
        <p:nvSpPr>
          <p:cNvPr id="34" name="footnot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2920" y="46177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zh-TW" altLang="en-US" sz="1200" b="0" dirty="0">
                <a:solidFill>
                  <a:srgbClr val="0E9C8C"/>
                </a:solidFill>
                <a:latin typeface="Microsoft JhengHei"/>
                <a:ea typeface="Microsoft JhengHei"/>
              </a:rPr>
              <a:t>三套系統可單獨導入，亦可串接為行銷 → 展店 → 營運的一體化 AI 流程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[decorative] left bg"/>
          <p:cNvSpPr/>
          <p:nvPr/>
        </p:nvSpPr>
        <p:spPr>
          <a:xfrm>
            <a:off x="0" y="0"/>
            <a:ext cx="484632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[decorative] teal bar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0" name="product image" descr="AI 廣告生成系統示意圖：AI 核心生成多組廣告素材與影片畫面"/>
          <p:cNvPicPr>
            <a:picLocks noChangeAspect="1"/>
          </p:cNvPicPr>
          <p:nvPr/>
        </p:nvPicPr>
        <p:blipFill>
          <a:blip r:embed="rId2"/>
          <a:srcRect t="2136" b="2136"/>
          <a:stretch>
            <a:fillRect/>
          </a:stretch>
        </p:blipFill>
        <p:spPr>
          <a:xfrm>
            <a:off x="4846320" y="0"/>
            <a:ext cx="4297680" cy="5143500"/>
          </a:xfrm>
          <a:prstGeom prst="rect">
            <a:avLst/>
          </a:prstGeom>
        </p:spPr>
      </p:pic>
      <p:sp>
        <p:nvSpPr>
          <p:cNvPr id="30" name="kicker"/>
          <p:cNvSpPr txBox="1"/>
          <p:nvPr/>
        </p:nvSpPr>
        <p:spPr>
          <a:xfrm>
            <a:off x="685800" y="114300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 01</a:t>
            </a:r>
          </a:p>
        </p:txBody>
      </p:sp>
      <p:sp>
        <p:nvSpPr>
          <p:cNvPr id="31" name="product name"/>
          <p:cNvSpPr txBox="1"/>
          <p:nvPr/>
        </p:nvSpPr>
        <p:spPr>
          <a:xfrm>
            <a:off x="685800" y="1481328"/>
            <a:ext cx="3749040" cy="56692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28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廣告生成系統</a:t>
            </a:r>
          </a:p>
        </p:txBody>
      </p:sp>
      <p:sp>
        <p:nvSpPr>
          <p:cNvPr id="12" name="[decorative] rule"/>
          <p:cNvSpPr/>
          <p:nvPr/>
        </p:nvSpPr>
        <p:spPr>
          <a:xfrm>
            <a:off x="685800" y="2304288"/>
            <a:ext cx="64008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description"/>
          <p:cNvSpPr txBox="1"/>
          <p:nvPr/>
        </p:nvSpPr>
        <p:spPr>
          <a:xfrm>
            <a:off x="685800" y="2542032"/>
            <a:ext cx="3657600" cy="12801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1300" b="0">
                <a:solidFill>
                  <a:srgbClr val="5A6B7B"/>
                </a:solidFill>
                <a:latin typeface="Microsoft JhengHei"/>
                <a:ea typeface="Microsoft JhengHei"/>
              </a:rPr>
              <a:t>以 AI 快速生成多版本廣告素材，從文案、視覺到影片一次完成，讓行銷團隊以更低成本持續測試與投放。</a:t>
            </a:r>
          </a:p>
        </p:txBody>
      </p:sp>
      <p:sp>
        <p:nvSpPr>
          <p:cNvPr id="40" name="[decorative] tag bg 0"/>
          <p:cNvSpPr/>
          <p:nvPr/>
        </p:nvSpPr>
        <p:spPr>
          <a:xfrm>
            <a:off x="685800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tag 0"/>
          <p:cNvSpPr txBox="1"/>
          <p:nvPr/>
        </p:nvSpPr>
        <p:spPr>
          <a:xfrm>
            <a:off x="685800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素材生成</a:t>
            </a:r>
          </a:p>
        </p:txBody>
      </p:sp>
      <p:sp>
        <p:nvSpPr>
          <p:cNvPr id="41" name="[decorative] tag bg 1"/>
          <p:cNvSpPr/>
          <p:nvPr/>
        </p:nvSpPr>
        <p:spPr>
          <a:xfrm>
            <a:off x="1901952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tag 1"/>
          <p:cNvSpPr txBox="1"/>
          <p:nvPr/>
        </p:nvSpPr>
        <p:spPr>
          <a:xfrm>
            <a:off x="1901952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多版本輸出</a:t>
            </a:r>
          </a:p>
        </p:txBody>
      </p:sp>
      <p:sp>
        <p:nvSpPr>
          <p:cNvPr id="42" name="[decorative] tag bg 2"/>
          <p:cNvSpPr/>
          <p:nvPr/>
        </p:nvSpPr>
        <p:spPr>
          <a:xfrm>
            <a:off x="3118104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tag 2"/>
          <p:cNvSpPr txBox="1"/>
          <p:nvPr/>
        </p:nvSpPr>
        <p:spPr>
          <a:xfrm>
            <a:off x="3118104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快速上線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2920" y="274320"/>
            <a:ext cx="5120640" cy="47548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廣告製作的現況痛點</a:t>
            </a:r>
          </a:p>
        </p:txBody>
      </p:sp>
      <p:sp>
        <p:nvSpPr>
          <p:cNvPr id="11" name="titl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822960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subtitle"/>
          <p:cNvSpPr txBox="1"/>
          <p:nvPr/>
        </p:nvSpPr>
        <p:spPr>
          <a:xfrm>
            <a:off x="502920" y="914400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實拍與外包製作，讓行銷節奏卡在成本、時程與產能上</a:t>
            </a:r>
          </a:p>
        </p:txBody>
      </p:sp>
      <p:sp>
        <p:nvSpPr>
          <p:cNvPr id="32" name="kicker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69280" y="310896"/>
            <a:ext cx="29718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 01 ・ 現況痛點</a:t>
            </a:r>
          </a:p>
        </p:txBody>
      </p:sp>
      <p:pic>
        <p:nvPicPr>
          <p:cNvPr id="20" name="pain image" descr="傳統廣告實拍現場的示意圖：攝影器材、燈光與團隊作業"/>
          <p:cNvPicPr>
            <a:picLocks noChangeAspect="1"/>
          </p:cNvPicPr>
          <p:nvPr/>
        </p:nvPicPr>
        <p:blipFill>
          <a:blip r:embed="rId2"/>
          <a:srcRect t="910" b="910"/>
          <a:stretch>
            <a:fillRect/>
          </a:stretch>
        </p:blipFill>
        <p:spPr>
          <a:xfrm>
            <a:off x="502920" y="1371600"/>
            <a:ext cx="3840480" cy="3017520"/>
          </a:xfrm>
          <a:prstGeom prst="rect">
            <a:avLst/>
          </a:prstGeom>
        </p:spPr>
      </p:pic>
      <p:sp>
        <p:nvSpPr>
          <p:cNvPr id="40" name="card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37160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0" name="accen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37160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label 0"/>
          <p:cNvSpPr txBox="1"/>
          <p:nvPr/>
        </p:nvSpPr>
        <p:spPr>
          <a:xfrm>
            <a:off x="4919472" y="146304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成本高昂</a:t>
            </a:r>
          </a:p>
        </p:txBody>
      </p:sp>
      <p:sp>
        <p:nvSpPr>
          <p:cNvPr id="70" name="desc 0"/>
          <p:cNvSpPr txBox="1"/>
          <p:nvPr/>
        </p:nvSpPr>
        <p:spPr>
          <a:xfrm>
            <a:off x="4919472" y="173736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2500"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場地、器材、演員與團隊費用可觀，單支廣告預算難壓低</a:t>
            </a:r>
          </a:p>
        </p:txBody>
      </p:sp>
      <p:sp>
        <p:nvSpPr>
          <p:cNvPr id="41" name="car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14884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accen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14884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label 1"/>
          <p:cNvSpPr txBox="1"/>
          <p:nvPr/>
        </p:nvSpPr>
        <p:spPr>
          <a:xfrm>
            <a:off x="4919472" y="224028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製作週期長</a:t>
            </a:r>
          </a:p>
        </p:txBody>
      </p:sp>
      <p:sp>
        <p:nvSpPr>
          <p:cNvPr id="71" name="desc 1"/>
          <p:cNvSpPr txBox="1"/>
          <p:nvPr/>
        </p:nvSpPr>
        <p:spPr>
          <a:xfrm>
            <a:off x="4919472" y="25146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前製到後製動輒數週，經常趕不上檔期與活動節奏</a:t>
            </a:r>
          </a:p>
        </p:txBody>
      </p:sp>
      <p:sp>
        <p:nvSpPr>
          <p:cNvPr id="42" name="card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92608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2" name="accen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92608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label 2"/>
          <p:cNvSpPr txBox="1"/>
          <p:nvPr/>
        </p:nvSpPr>
        <p:spPr>
          <a:xfrm>
            <a:off x="4919472" y="301752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改版要重拍</a:t>
            </a:r>
          </a:p>
        </p:txBody>
      </p:sp>
      <p:sp>
        <p:nvSpPr>
          <p:cNvPr id="72" name="desc 2"/>
          <p:cNvSpPr txBox="1"/>
          <p:nvPr/>
        </p:nvSpPr>
        <p:spPr>
          <a:xfrm>
            <a:off x="4919472" y="329184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改一句台詞或一個畫面，往往整支影片就得重來</a:t>
            </a:r>
          </a:p>
        </p:txBody>
      </p:sp>
      <p:sp>
        <p:nvSpPr>
          <p:cNvPr id="43" name="card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70332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3" name="accen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70332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label 3"/>
          <p:cNvSpPr txBox="1"/>
          <p:nvPr/>
        </p:nvSpPr>
        <p:spPr>
          <a:xfrm>
            <a:off x="4919472" y="379476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素材難規模化</a:t>
            </a:r>
          </a:p>
        </p:txBody>
      </p:sp>
      <p:sp>
        <p:nvSpPr>
          <p:cNvPr id="73" name="desc 3"/>
          <p:cNvSpPr txBox="1"/>
          <p:nvPr/>
        </p:nvSpPr>
        <p:spPr>
          <a:xfrm>
            <a:off x="4919472" y="406908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多語言、多尺寸、多版本需要重複拍攝，量能受限</a:t>
            </a:r>
          </a:p>
        </p:txBody>
      </p:sp>
      <p:sp>
        <p:nvSpPr>
          <p:cNvPr id="12" name="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502920" y="4590288"/>
            <a:ext cx="3840480" cy="36576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3" name="band text"/>
          <p:cNvSpPr txBox="1"/>
          <p:nvPr/>
        </p:nvSpPr>
        <p:spPr>
          <a:xfrm>
            <a:off x="594360" y="4672584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2500"/>
          </a:bodyPr>
          <a:lstStyle/>
          <a:p>
            <a:pPr algn="l">
              <a:lnSpc>
                <a:spcPct val="100000"/>
              </a:lnSpc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預算與時間都耗在重複拍攝上，難以支撐持續測試與投放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274320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廣告生成系統</a:t>
            </a:r>
            <a:endParaRPr lang="en-US" sz="2400" dirty="0"/>
          </a:p>
        </p:txBody>
      </p:sp>
      <p:sp>
        <p:nvSpPr>
          <p:cNvPr id="3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795528"/>
            <a:ext cx="548640" cy="36576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8686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企業級 AI 影片廣告平台｜安全、可控、可規模化的廣告影片生產線</a:t>
            </a:r>
            <a:endParaRPr lang="en-US" sz="12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675120" y="3108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>
                <a:solidFill>
                  <a:srgbClr val="0E9C8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PRODUCT 01</a:t>
            </a:r>
            <a:endParaRPr lang="en-US" sz="1200"/>
          </a:p>
        </p:txBody>
      </p:sp>
      <p:sp>
        <p:nvSpPr>
          <p:cNvPr id="6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" y="1408176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9224" y="14081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200"/>
          </a:p>
        </p:txBody>
      </p:sp>
      <p:sp>
        <p:nvSpPr>
          <p:cNvPr id="9" name="Text 7"/>
          <p:cNvSpPr/>
          <p:nvPr/>
        </p:nvSpPr>
        <p:spPr>
          <a:xfrm>
            <a:off x="996696" y="1389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權限管理 × 法務合規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96696" y="1664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分層權限控管並結合法務審核流程，確保廣告合規上線。</a:t>
            </a:r>
            <a:endParaRPr lang="en-US" sz="1200" dirty="0"/>
          </a:p>
        </p:txBody>
      </p:sp>
      <p:sp>
        <p:nvSpPr>
          <p:cNvPr id="11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80160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8144" y="1408176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3438144" y="14081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3785616" y="1389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長影片 × 局部編修</a:t>
            </a:r>
            <a:endParaRPr lang="en-US" sz="1400" dirty="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85616" y="1664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不必整支重做，只修改需調整的片段，省去重製成本。</a:t>
            </a:r>
            <a:endParaRPr lang="en-US" sz="1200" dirty="0"/>
          </a:p>
        </p:txBody>
      </p:sp>
      <p:sp>
        <p:nvSpPr>
          <p:cNvPr id="16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59152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" y="2487168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649224" y="2487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2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96696" y="2468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線上一站式製作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96696" y="2743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從素材到成片全線上完成，版本與成果集中管理。</a:t>
            </a:r>
            <a:endParaRPr lang="en-US" sz="1200" dirty="0"/>
          </a:p>
        </p:txBody>
      </p:sp>
      <p:sp>
        <p:nvSpPr>
          <p:cNvPr id="21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2359152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2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8144" y="2487168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438144" y="2487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200"/>
          </a:p>
        </p:txBody>
      </p:sp>
      <p:sp>
        <p:nvSpPr>
          <p:cNvPr id="24" name="Text 22"/>
          <p:cNvSpPr/>
          <p:nvPr/>
        </p:nvSpPr>
        <p:spPr>
          <a:xfrm>
            <a:off x="3785616" y="2468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行動隨處製作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785616" y="2743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手機也能快速產出廣告影片，不受時間與地點限制。</a:t>
            </a:r>
            <a:endParaRPr lang="en-US" sz="1200" dirty="0"/>
          </a:p>
        </p:txBody>
      </p:sp>
      <p:sp>
        <p:nvSpPr>
          <p:cNvPr id="26" name="pain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93008"/>
            <a:ext cx="2606040" cy="1097280"/>
          </a:xfrm>
          <a:prstGeom prst="rect">
            <a:avLst/>
          </a:prstGeom>
          <a:solidFill>
            <a:srgbClr val="F3F9F8"/>
          </a:solidFill>
          <a:ln w="12700">
            <a:solidFill>
              <a:srgbClr val="F3F9F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685800" y="35661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400" b="1">
                <a:solidFill>
                  <a:srgbClr val="0A6F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導入後的效益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85800" y="3822192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廣告產出量能大幅提升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合規審查流程內建於系統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素材與成品統一管理</a:t>
            </a:r>
            <a:endParaRPr lang="en-US" sz="1200" dirty="0"/>
          </a:p>
        </p:txBody>
      </p:sp>
      <p:sp>
        <p:nvSpPr>
          <p:cNvPr id="29" name="gain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493008"/>
            <a:ext cx="2606040" cy="1097280"/>
          </a:xfrm>
          <a:prstGeom prst="rect">
            <a:avLst/>
          </a:prstGeom>
          <a:solidFill>
            <a:srgbClr val="F3F9F8"/>
          </a:solidFill>
          <a:ln w="12700">
            <a:solidFill>
              <a:srgbClr val="F3F9F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Text 28"/>
          <p:cNvSpPr/>
          <p:nvPr/>
        </p:nvSpPr>
        <p:spPr>
          <a:xfrm>
            <a:off x="3474720" y="35661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400" b="1">
                <a:solidFill>
                  <a:srgbClr val="0A6F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帶來的改變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474720" y="3822192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行銷檔期可即時跟上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多語言、多尺寸一次輸出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團隊專注創意與投放策略</a:t>
            </a:r>
            <a:endParaRPr lang="en-US" sz="1200" dirty="0"/>
          </a:p>
        </p:txBody>
      </p:sp>
      <p:pic>
        <p:nvPicPr>
          <p:cNvPr id="32" name="Image 0" descr="AI 廣告影片生產流程示意圖"/>
          <p:cNvPicPr>
            <a:picLocks noChangeAspect="1"/>
          </p:cNvPicPr>
          <p:nvPr/>
        </p:nvPicPr>
        <p:blipFill>
          <a:blip r:embed="rId3"/>
          <a:srcRect l="2658" r="2658"/>
          <a:stretch/>
        </p:blipFill>
        <p:spPr>
          <a:xfrm>
            <a:off x="6035040" y="1280160"/>
            <a:ext cx="2606040" cy="1965960"/>
          </a:xfrm>
          <a:prstGeom prst="rect">
            <a:avLst/>
          </a:prstGeom>
        </p:spPr>
      </p:pic>
      <p:sp>
        <p:nvSpPr>
          <p:cNvPr id="33" name="taglin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3401568"/>
            <a:ext cx="2606040" cy="1188720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Text 31"/>
          <p:cNvSpPr/>
          <p:nvPr/>
        </p:nvSpPr>
        <p:spPr>
          <a:xfrm>
            <a:off x="6217920" y="3401568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讓 AI 成為</a:t>
            </a:r>
            <a:endParaRPr lang="en-US" sz="16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企業的廣告生產力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 txBox="1"/>
          <p:nvPr/>
        </p:nvSpPr>
        <p:spPr>
          <a:xfrm>
            <a:off x="502920" y="274320"/>
            <a:ext cx="512064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真人實拍 vs AI 生成</a:t>
            </a:r>
          </a:p>
        </p:txBody>
      </p:sp>
      <p:sp>
        <p:nvSpPr>
          <p:cNvPr id="11" name="titl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822960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subtitle"/>
          <p:cNvSpPr txBox="1"/>
          <p:nvPr/>
        </p:nvSpPr>
        <p:spPr>
          <a:xfrm>
            <a:off x="502920" y="914400"/>
            <a:ext cx="6217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兩種製作方式，成本與人力差距一目了然</a:t>
            </a:r>
          </a:p>
        </p:txBody>
      </p:sp>
      <p:sp>
        <p:nvSpPr>
          <p:cNvPr id="32" name="kicker"/>
          <p:cNvSpPr txBox="1"/>
          <p:nvPr/>
        </p:nvSpPr>
        <p:spPr>
          <a:xfrm>
            <a:off x="5760720" y="310896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REAL VS AI</a:t>
            </a:r>
          </a:p>
        </p:txBody>
      </p:sp>
      <p:sp>
        <p:nvSpPr>
          <p:cNvPr id="40" name="card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3794760" cy="3310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2" name="card head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3794760" cy="402336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label 0"/>
          <p:cNvSpPr txBox="1"/>
          <p:nvPr/>
        </p:nvSpPr>
        <p:spPr>
          <a:xfrm>
            <a:off x="704088" y="1435608"/>
            <a:ext cx="347472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FFFFFF"/>
                </a:solidFill>
                <a:latin typeface="Microsoft JhengHei"/>
                <a:ea typeface="Microsoft JhengHei"/>
              </a:rPr>
              <a:t>傳統真人拍攝</a:t>
            </a:r>
          </a:p>
        </p:txBody>
      </p:sp>
      <p:pic>
        <p:nvPicPr>
          <p:cNvPr id="4" name="麥香完整了我們的青春篇20秒">
            <a:hlinkClick r:id="" action="ppaction://media"/>
            <a:extLst>
              <a:ext uri="{FF2B5EF4-FFF2-40B4-BE49-F238E27FC236}">
                <a16:creationId xmlns:a16="http://schemas.microsoft.com/office/drawing/2014/main" id="{3EEDDA17-CF9F-0AB5-F64A-A669FDFB3F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360" y="1856232"/>
            <a:ext cx="3611880" cy="2029968"/>
          </a:xfrm>
          <a:prstGeom prst="rect">
            <a:avLst/>
          </a:prstGeom>
        </p:spPr>
      </p:pic>
      <p:sp>
        <p:nvSpPr>
          <p:cNvPr id="46" name="desc 0"/>
          <p:cNvSpPr txBox="1"/>
          <p:nvPr/>
        </p:nvSpPr>
        <p:spPr>
          <a:xfrm>
            <a:off x="704088" y="4069080"/>
            <a:ext cx="3392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需攝影團隊、器材與場地，人力與工期高</a:t>
            </a:r>
          </a:p>
        </p:txBody>
      </p:sp>
      <p:sp>
        <p:nvSpPr>
          <p:cNvPr id="48" name="cost 0"/>
          <p:cNvSpPr txBox="1"/>
          <p:nvPr/>
        </p:nvSpPr>
        <p:spPr>
          <a:xfrm>
            <a:off x="704088" y="4343400"/>
            <a:ext cx="3392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 dirty="0">
                <a:solidFill>
                  <a:srgbClr val="4A5A68"/>
                </a:solidFill>
                <a:latin typeface="Microsoft JhengHei"/>
                <a:ea typeface="Microsoft JhengHei"/>
              </a:rPr>
              <a:t>成本：數萬元以上</a:t>
            </a:r>
          </a:p>
        </p:txBody>
      </p:sp>
      <p:sp>
        <p:nvSpPr>
          <p:cNvPr id="41" name="car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1325880"/>
            <a:ext cx="3794760" cy="3310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3" name="card hea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6320" y="1325880"/>
            <a:ext cx="3794760" cy="40233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label 1"/>
          <p:cNvSpPr txBox="1"/>
          <p:nvPr/>
        </p:nvSpPr>
        <p:spPr>
          <a:xfrm>
            <a:off x="5047488" y="1435608"/>
            <a:ext cx="347472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FFFFFF"/>
                </a:solidFill>
                <a:latin typeface="Microsoft JhengHei"/>
                <a:ea typeface="Microsoft JhengHei"/>
              </a:rPr>
              <a:t>AI 生成</a:t>
            </a:r>
          </a:p>
        </p:txBody>
      </p:sp>
      <p:pic>
        <p:nvPicPr>
          <p:cNvPr id="5" name="AI廣告成品">
            <a:hlinkClick r:id="" action="ppaction://media"/>
            <a:extLst>
              <a:ext uri="{FF2B5EF4-FFF2-40B4-BE49-F238E27FC236}">
                <a16:creationId xmlns:a16="http://schemas.microsoft.com/office/drawing/2014/main" id="{63094B4D-51D3-BBD4-E49C-9818FB5DA2FB}"/>
              </a:ext>
            </a:extLst>
          </p:cNvPr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37760" y="1856232"/>
            <a:ext cx="3611880" cy="2029968"/>
          </a:xfrm>
          <a:prstGeom prst="rect">
            <a:avLst/>
          </a:prstGeom>
        </p:spPr>
      </p:pic>
      <p:sp>
        <p:nvSpPr>
          <p:cNvPr id="47" name="desc 1"/>
          <p:cNvSpPr txBox="1"/>
          <p:nvPr/>
        </p:nvSpPr>
        <p:spPr>
          <a:xfrm>
            <a:off x="5047488" y="4069080"/>
            <a:ext cx="3392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只需編寫腳本，少至一人即可完成產出</a:t>
            </a:r>
          </a:p>
        </p:txBody>
      </p:sp>
      <p:sp>
        <p:nvSpPr>
          <p:cNvPr id="49" name="cost 1"/>
          <p:cNvSpPr txBox="1"/>
          <p:nvPr/>
        </p:nvSpPr>
        <p:spPr>
          <a:xfrm>
            <a:off x="5047488" y="4343400"/>
            <a:ext cx="3392424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 dirty="0">
                <a:solidFill>
                  <a:srgbClr val="0A6F66"/>
                </a:solidFill>
                <a:latin typeface="Microsoft JhengHei"/>
                <a:ea typeface="Microsoft JhengHei"/>
              </a:rPr>
              <a:t>成本：僅需數千元</a:t>
            </a:r>
          </a:p>
        </p:txBody>
      </p:sp>
      <p:sp>
        <p:nvSpPr>
          <p:cNvPr id="20" name="vs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52544" y="2724912"/>
            <a:ext cx="438912" cy="438912"/>
          </a:xfrm>
          <a:prstGeom prst="ellipse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vs text"/>
          <p:cNvSpPr txBox="1"/>
          <p:nvPr/>
        </p:nvSpPr>
        <p:spPr>
          <a:xfrm>
            <a:off x="4352544" y="2843784"/>
            <a:ext cx="438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TW" sz="1200" b="1">
                <a:solidFill>
                  <a:srgbClr val="FFFFFF"/>
                </a:solidFill>
                <a:latin typeface="Microsoft JhengHei"/>
                <a:ea typeface="Microsoft JhengHei"/>
              </a:rPr>
              <a:t>VS</a:t>
            </a:r>
          </a:p>
        </p:txBody>
      </p:sp>
      <p:sp>
        <p:nvSpPr>
          <p:cNvPr id="12" name="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773168"/>
            <a:ext cx="8229600" cy="27432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footnote"/>
          <p:cNvSpPr txBox="1"/>
          <p:nvPr/>
        </p:nvSpPr>
        <p:spPr>
          <a:xfrm>
            <a:off x="502920" y="4828032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 dirty="0">
                <a:solidFill>
                  <a:srgbClr val="0A6F66"/>
                </a:solidFill>
                <a:latin typeface="Microsoft JhengHei"/>
                <a:ea typeface="Microsoft JhengHei"/>
              </a:rPr>
              <a:t>同樣的成品呈現，AI 生成把製作成本、人力與時程一次壓到最低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[decorative] left bg"/>
          <p:cNvSpPr/>
          <p:nvPr/>
        </p:nvSpPr>
        <p:spPr>
          <a:xfrm>
            <a:off x="0" y="0"/>
            <a:ext cx="484632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[decorative] teal bar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0" name="product image" descr="AI 智慧展店系統示意圖：城市地圖上的熱區分析與選址標記"/>
          <p:cNvPicPr>
            <a:picLocks noChangeAspect="1"/>
          </p:cNvPicPr>
          <p:nvPr/>
        </p:nvPicPr>
        <p:blipFill>
          <a:blip r:embed="rId2"/>
          <a:srcRect t="2136" b="2136"/>
          <a:stretch>
            <a:fillRect/>
          </a:stretch>
        </p:blipFill>
        <p:spPr>
          <a:xfrm>
            <a:off x="4846320" y="0"/>
            <a:ext cx="4297680" cy="5143500"/>
          </a:xfrm>
          <a:prstGeom prst="rect">
            <a:avLst/>
          </a:prstGeom>
        </p:spPr>
      </p:pic>
      <p:sp>
        <p:nvSpPr>
          <p:cNvPr id="30" name="kicker"/>
          <p:cNvSpPr txBox="1"/>
          <p:nvPr/>
        </p:nvSpPr>
        <p:spPr>
          <a:xfrm>
            <a:off x="685800" y="114300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 02</a:t>
            </a:r>
          </a:p>
        </p:txBody>
      </p:sp>
      <p:sp>
        <p:nvSpPr>
          <p:cNvPr id="31" name="product name"/>
          <p:cNvSpPr txBox="1"/>
          <p:nvPr/>
        </p:nvSpPr>
        <p:spPr>
          <a:xfrm>
            <a:off x="685800" y="1481328"/>
            <a:ext cx="3749040" cy="56692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28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智慧展店系統</a:t>
            </a:r>
          </a:p>
        </p:txBody>
      </p:sp>
      <p:sp>
        <p:nvSpPr>
          <p:cNvPr id="12" name="[decorative] rule"/>
          <p:cNvSpPr/>
          <p:nvPr/>
        </p:nvSpPr>
        <p:spPr>
          <a:xfrm>
            <a:off x="685800" y="2304288"/>
            <a:ext cx="64008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description"/>
          <p:cNvSpPr txBox="1"/>
          <p:nvPr/>
        </p:nvSpPr>
        <p:spPr>
          <a:xfrm>
            <a:off x="685800" y="2542032"/>
            <a:ext cx="3657600" cy="12801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1300" b="0">
                <a:solidFill>
                  <a:srgbClr val="5A6B7B"/>
                </a:solidFill>
                <a:latin typeface="Microsoft JhengHei"/>
                <a:ea typeface="Microsoft JhengHei"/>
              </a:rPr>
              <a:t>結合商圈數據與人流分析評估展店地點，以數據支撐選址決策，降低展店風險與試錯成本。</a:t>
            </a:r>
          </a:p>
        </p:txBody>
      </p:sp>
      <p:sp>
        <p:nvSpPr>
          <p:cNvPr id="40" name="[decorative] tag bg 0"/>
          <p:cNvSpPr/>
          <p:nvPr/>
        </p:nvSpPr>
        <p:spPr>
          <a:xfrm>
            <a:off x="685800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tag 0"/>
          <p:cNvSpPr txBox="1"/>
          <p:nvPr/>
        </p:nvSpPr>
        <p:spPr>
          <a:xfrm>
            <a:off x="685800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商圈分析</a:t>
            </a:r>
          </a:p>
        </p:txBody>
      </p:sp>
      <p:sp>
        <p:nvSpPr>
          <p:cNvPr id="41" name="[decorative] tag bg 1"/>
          <p:cNvSpPr/>
          <p:nvPr/>
        </p:nvSpPr>
        <p:spPr>
          <a:xfrm>
            <a:off x="1901952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tag 1"/>
          <p:cNvSpPr txBox="1"/>
          <p:nvPr/>
        </p:nvSpPr>
        <p:spPr>
          <a:xfrm>
            <a:off x="1901952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選址評估</a:t>
            </a:r>
          </a:p>
        </p:txBody>
      </p:sp>
      <p:sp>
        <p:nvSpPr>
          <p:cNvPr id="42" name="[decorative] tag bg 2"/>
          <p:cNvSpPr/>
          <p:nvPr/>
        </p:nvSpPr>
        <p:spPr>
          <a:xfrm>
            <a:off x="3118104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tag 2"/>
          <p:cNvSpPr txBox="1"/>
          <p:nvPr/>
        </p:nvSpPr>
        <p:spPr>
          <a:xfrm>
            <a:off x="3118104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展店決策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"/>
          <p:cNvSpPr txBox="1"/>
          <p:nvPr/>
        </p:nvSpPr>
        <p:spPr>
          <a:xfrm>
            <a:off x="502920" y="274320"/>
            <a:ext cx="5120640" cy="47548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展店決策的現況痛點</a:t>
            </a:r>
          </a:p>
        </p:txBody>
      </p:sp>
      <p:sp>
        <p:nvSpPr>
          <p:cNvPr id="11" name="[decorative] title rule"/>
          <p:cNvSpPr/>
          <p:nvPr/>
        </p:nvSpPr>
        <p:spPr>
          <a:xfrm>
            <a:off x="502920" y="822960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subtitle"/>
          <p:cNvSpPr txBox="1"/>
          <p:nvPr/>
        </p:nvSpPr>
        <p:spPr>
          <a:xfrm>
            <a:off x="502920" y="914400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選址多半憑經驗判斷，風險難以量化，試錯成本高</a:t>
            </a:r>
          </a:p>
        </p:txBody>
      </p:sp>
      <p:sp>
        <p:nvSpPr>
          <p:cNvPr id="32" name="kicker"/>
          <p:cNvSpPr txBox="1"/>
          <p:nvPr/>
        </p:nvSpPr>
        <p:spPr>
          <a:xfrm>
            <a:off x="5669280" y="310896"/>
            <a:ext cx="29718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 02 ・ 現況痛點</a:t>
            </a:r>
          </a:p>
        </p:txBody>
      </p:sp>
      <p:pic>
        <p:nvPicPr>
          <p:cNvPr id="20" name="pain image" descr="展店選址不確定性的示意圖：城市地圖與分散的候選店點資料"/>
          <p:cNvPicPr>
            <a:picLocks noChangeAspect="1"/>
          </p:cNvPicPr>
          <p:nvPr/>
        </p:nvPicPr>
        <p:blipFill>
          <a:blip r:embed="rId2"/>
          <a:srcRect t="910" b="910"/>
          <a:stretch>
            <a:fillRect/>
          </a:stretch>
        </p:blipFill>
        <p:spPr>
          <a:xfrm>
            <a:off x="502920" y="1371600"/>
            <a:ext cx="3840480" cy="3017520"/>
          </a:xfrm>
          <a:prstGeom prst="rect">
            <a:avLst/>
          </a:prstGeom>
        </p:spPr>
      </p:pic>
      <p:sp>
        <p:nvSpPr>
          <p:cNvPr id="40" name="[decorative] card 0"/>
          <p:cNvSpPr/>
          <p:nvPr/>
        </p:nvSpPr>
        <p:spPr>
          <a:xfrm>
            <a:off x="4709160" y="137160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0" name="[decorative] accent 0"/>
          <p:cNvSpPr/>
          <p:nvPr/>
        </p:nvSpPr>
        <p:spPr>
          <a:xfrm>
            <a:off x="4709160" y="137160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label 0"/>
          <p:cNvSpPr txBox="1"/>
          <p:nvPr/>
        </p:nvSpPr>
        <p:spPr>
          <a:xfrm>
            <a:off x="4919472" y="146304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憑經驗選址</a:t>
            </a:r>
          </a:p>
        </p:txBody>
      </p:sp>
      <p:sp>
        <p:nvSpPr>
          <p:cNvPr id="70" name="desc 0"/>
          <p:cNvSpPr txBox="1"/>
          <p:nvPr/>
        </p:nvSpPr>
        <p:spPr>
          <a:xfrm>
            <a:off x="4919472" y="173736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缺乏客觀依據，決策品質取決於個人經驗</a:t>
            </a:r>
          </a:p>
        </p:txBody>
      </p:sp>
      <p:sp>
        <p:nvSpPr>
          <p:cNvPr id="41" name="[decorative] card 1"/>
          <p:cNvSpPr/>
          <p:nvPr/>
        </p:nvSpPr>
        <p:spPr>
          <a:xfrm>
            <a:off x="4709160" y="214884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[decorative] accent 1"/>
          <p:cNvSpPr/>
          <p:nvPr/>
        </p:nvSpPr>
        <p:spPr>
          <a:xfrm>
            <a:off x="4709160" y="214884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label 1"/>
          <p:cNvSpPr txBox="1"/>
          <p:nvPr/>
        </p:nvSpPr>
        <p:spPr>
          <a:xfrm>
            <a:off x="4919472" y="224028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資料分散費時</a:t>
            </a:r>
          </a:p>
        </p:txBody>
      </p:sp>
      <p:sp>
        <p:nvSpPr>
          <p:cNvPr id="71" name="desc 1"/>
          <p:cNvSpPr txBox="1"/>
          <p:nvPr/>
        </p:nvSpPr>
        <p:spPr>
          <a:xfrm>
            <a:off x="4919472" y="25146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人口、收入、租金、競爭資訊散落，蒐集曠日費時</a:t>
            </a:r>
          </a:p>
        </p:txBody>
      </p:sp>
      <p:sp>
        <p:nvSpPr>
          <p:cNvPr id="42" name="[decorative] card 2"/>
          <p:cNvSpPr/>
          <p:nvPr/>
        </p:nvSpPr>
        <p:spPr>
          <a:xfrm>
            <a:off x="4709160" y="292608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2" name="[decorative] accent 2"/>
          <p:cNvSpPr/>
          <p:nvPr/>
        </p:nvSpPr>
        <p:spPr>
          <a:xfrm>
            <a:off x="4709160" y="292608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label 2"/>
          <p:cNvSpPr txBox="1"/>
          <p:nvPr/>
        </p:nvSpPr>
        <p:spPr>
          <a:xfrm>
            <a:off x="4919472" y="301752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E1B2A"/>
                </a:solidFill>
                <a:latin typeface="Microsoft JhengHei"/>
                <a:ea typeface="Microsoft JhengHei"/>
              </a:rPr>
              <a:t>候選點難比較</a:t>
            </a:r>
          </a:p>
        </p:txBody>
      </p:sp>
      <p:sp>
        <p:nvSpPr>
          <p:cNvPr id="72" name="desc 2"/>
          <p:cNvSpPr txBox="1"/>
          <p:nvPr/>
        </p:nvSpPr>
        <p:spPr>
          <a:xfrm>
            <a:off x="4919472" y="329184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沒有一致的評估標準，候選地點難以並列比較</a:t>
            </a:r>
          </a:p>
        </p:txBody>
      </p:sp>
      <p:sp>
        <p:nvSpPr>
          <p:cNvPr id="43" name="[decorative] card 3"/>
          <p:cNvSpPr/>
          <p:nvPr/>
        </p:nvSpPr>
        <p:spPr>
          <a:xfrm>
            <a:off x="4709160" y="3703320"/>
            <a:ext cx="393192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3" name="[decorative] accent 3"/>
          <p:cNvSpPr/>
          <p:nvPr/>
        </p:nvSpPr>
        <p:spPr>
          <a:xfrm>
            <a:off x="4709160" y="3703320"/>
            <a:ext cx="45720" cy="69494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label 3"/>
          <p:cNvSpPr txBox="1"/>
          <p:nvPr/>
        </p:nvSpPr>
        <p:spPr>
          <a:xfrm>
            <a:off x="4919472" y="3794760"/>
            <a:ext cx="356616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altLang="en-US" sz="1300" b="1">
                <a:solidFill>
                  <a:srgbClr val="0E1B2A"/>
                </a:solidFill>
                <a:latin typeface="Microsoft JhengHei"/>
                <a:ea typeface="Microsoft JhengHei"/>
              </a:rPr>
              <a:t>缺乏客觀評估</a:t>
            </a:r>
            <a:endParaRPr lang="zh-TW" sz="1300" b="1" dirty="0">
              <a:solidFill>
                <a:srgbClr val="0E1B2A"/>
              </a:solidFill>
              <a:latin typeface="Microsoft JhengHei"/>
              <a:ea typeface="Microsoft JhengHei"/>
            </a:endParaRPr>
          </a:p>
        </p:txBody>
      </p:sp>
      <p:sp>
        <p:nvSpPr>
          <p:cNvPr id="73" name="desc 3"/>
          <p:cNvSpPr txBox="1"/>
          <p:nvPr/>
        </p:nvSpPr>
        <p:spPr>
          <a:xfrm>
            <a:off x="4919472" y="406908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2500"/>
          </a:bodyPr>
          <a:lstStyle/>
          <a:p>
            <a:pPr algn="l">
              <a:lnSpc>
                <a:spcPct val="100000"/>
              </a:lnSpc>
            </a:pPr>
            <a:r>
              <a:rPr lang="zh-TW" altLang="en-US" sz="1200" b="0">
                <a:solidFill>
                  <a:srgbClr val="5A6B7B"/>
                </a:solidFill>
                <a:latin typeface="Microsoft JhengHei"/>
                <a:ea typeface="Microsoft JhengHei"/>
              </a:rPr>
              <a:t>沒有一致的量化指標衡量營收與風險，成敗事前難以判斷</a:t>
            </a:r>
            <a:endParaRPr lang="zh-TW" sz="1200" b="0">
              <a:solidFill>
                <a:srgbClr val="5A6B7B"/>
              </a:solidFill>
              <a:latin typeface="Microsoft JhengHei"/>
              <a:ea typeface="Microsoft JhengHei"/>
            </a:endParaRPr>
          </a:p>
        </p:txBody>
      </p:sp>
      <p:sp>
        <p:nvSpPr>
          <p:cNvPr id="12" name="[decorative] band"/>
          <p:cNvSpPr/>
          <p:nvPr/>
        </p:nvSpPr>
        <p:spPr>
          <a:xfrm>
            <a:off x="502920" y="4590288"/>
            <a:ext cx="3840480" cy="36576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band text"/>
          <p:cNvSpPr txBox="1"/>
          <p:nvPr/>
        </p:nvSpPr>
        <p:spPr>
          <a:xfrm>
            <a:off x="594360" y="4672584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一次選錯位置，代價往往是數年的租約與人力投入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274320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智慧展店系統</a:t>
            </a:r>
            <a:endParaRPr lang="en-US" sz="2400" dirty="0"/>
          </a:p>
        </p:txBody>
      </p:sp>
      <p:sp>
        <p:nvSpPr>
          <p:cNvPr id="3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795528"/>
            <a:ext cx="548640" cy="36576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8686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整合地理、人口、收入、租金、競爭與人流數據，找出最適合的展店位置</a:t>
            </a:r>
            <a:endParaRPr lang="en-US" sz="12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675120" y="3108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>
                <a:solidFill>
                  <a:srgbClr val="0E9C8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PRODUCT 02</a:t>
            </a:r>
            <a:endParaRPr lang="en-US" sz="1200"/>
          </a:p>
        </p:txBody>
      </p:sp>
      <p:sp>
        <p:nvSpPr>
          <p:cNvPr id="6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" y="1408176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9224" y="14081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200"/>
          </a:p>
        </p:txBody>
      </p:sp>
      <p:sp>
        <p:nvSpPr>
          <p:cNvPr id="9" name="Text 7"/>
          <p:cNvSpPr/>
          <p:nvPr/>
        </p:nvSpPr>
        <p:spPr>
          <a:xfrm>
            <a:off x="996696" y="1389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智慧選址分析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96696" y="1664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以多維商圈數據量化評估，比較候選地點的潛力。</a:t>
            </a:r>
            <a:endParaRPr lang="en-US" sz="1200" dirty="0"/>
          </a:p>
        </p:txBody>
      </p:sp>
      <p:sp>
        <p:nvSpPr>
          <p:cNvPr id="11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80160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8144" y="1408176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3438144" y="14081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3785616" y="1389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營收與風險預估</a:t>
            </a:r>
            <a:endParaRPr lang="en-US" sz="1400" dirty="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85616" y="1664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預估新店營運表現，同步揭露潛在的營運風險。</a:t>
            </a:r>
            <a:endParaRPr lang="en-US" sz="1200" dirty="0"/>
          </a:p>
        </p:txBody>
      </p:sp>
      <p:sp>
        <p:nvSpPr>
          <p:cNvPr id="16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59152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" y="2487168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649224" y="2487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2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96696" y="2468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決策地圖整合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96696" y="2743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人口、收入、競爭、租金與人流資訊一圖掌握。</a:t>
            </a:r>
            <a:endParaRPr lang="en-US" sz="1200" dirty="0"/>
          </a:p>
        </p:txBody>
      </p:sp>
      <p:sp>
        <p:nvSpPr>
          <p:cNvPr id="21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2359152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2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8144" y="2487168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438144" y="2487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200"/>
          </a:p>
        </p:txBody>
      </p:sp>
      <p:sp>
        <p:nvSpPr>
          <p:cNvPr id="24" name="Text 22"/>
          <p:cNvSpPr/>
          <p:nvPr/>
        </p:nvSpPr>
        <p:spPr>
          <a:xfrm>
            <a:off x="3785616" y="2468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人流智慧營運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785616" y="2743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依時段人流變化，優化營業時間與人力配置。</a:t>
            </a:r>
            <a:endParaRPr lang="en-US" sz="1200" dirty="0"/>
          </a:p>
        </p:txBody>
      </p:sp>
      <p:sp>
        <p:nvSpPr>
          <p:cNvPr id="26" name="pain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93008"/>
            <a:ext cx="2606040" cy="1097280"/>
          </a:xfrm>
          <a:prstGeom prst="rect">
            <a:avLst/>
          </a:prstGeom>
          <a:solidFill>
            <a:srgbClr val="F3F9F8"/>
          </a:solidFill>
          <a:ln w="12700">
            <a:solidFill>
              <a:srgbClr val="F3F9F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685800" y="35661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400" b="1">
                <a:solidFill>
                  <a:srgbClr val="0A6F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導入後的效益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85800" y="3822192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以數據支撐展店決策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快速比較多個候選點位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降低展店失敗的成本</a:t>
            </a:r>
            <a:endParaRPr lang="en-US" sz="1200" dirty="0"/>
          </a:p>
        </p:txBody>
      </p:sp>
      <p:sp>
        <p:nvSpPr>
          <p:cNvPr id="29" name="gain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493008"/>
            <a:ext cx="2606040" cy="1097280"/>
          </a:xfrm>
          <a:prstGeom prst="rect">
            <a:avLst/>
          </a:prstGeom>
          <a:solidFill>
            <a:srgbClr val="F3F9F8"/>
          </a:solidFill>
          <a:ln w="12700">
            <a:solidFill>
              <a:srgbClr val="F3F9F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Text 28"/>
          <p:cNvSpPr/>
          <p:nvPr/>
        </p:nvSpPr>
        <p:spPr>
          <a:xfrm>
            <a:off x="3474720" y="35661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400" b="1">
                <a:solidFill>
                  <a:srgbClr val="0A6F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帶來的改變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474720" y="3822192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選址評估從數週縮短為數天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zh-TW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地點評估有客觀數據支持</a:t>
            </a:r>
            <a:endParaRPr lang="ja-JP" altLang="en-US" sz="1200" dirty="0">
              <a:solidFill>
                <a:srgbClr val="5A6B7B"/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展店節奏可穩定複製</a:t>
            </a:r>
            <a:endParaRPr lang="en-US" sz="1200" dirty="0"/>
          </a:p>
        </p:txBody>
      </p:sp>
      <p:pic>
        <p:nvPicPr>
          <p:cNvPr id="32" name="Image 0" descr="以數據分析商圈與人流的展店選址示意圖"/>
          <p:cNvPicPr>
            <a:picLocks noChangeAspect="1"/>
          </p:cNvPicPr>
          <p:nvPr/>
        </p:nvPicPr>
        <p:blipFill>
          <a:blip r:embed="rId3"/>
          <a:srcRect l="2658" r="2658"/>
          <a:stretch/>
        </p:blipFill>
        <p:spPr>
          <a:xfrm>
            <a:off x="6035040" y="1280160"/>
            <a:ext cx="2606040" cy="1965960"/>
          </a:xfrm>
          <a:prstGeom prst="rect">
            <a:avLst/>
          </a:prstGeom>
        </p:spPr>
      </p:pic>
      <p:sp>
        <p:nvSpPr>
          <p:cNvPr id="33" name="taglin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3401568"/>
            <a:ext cx="2606040" cy="1188720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Text 31"/>
          <p:cNvSpPr/>
          <p:nvPr/>
        </p:nvSpPr>
        <p:spPr>
          <a:xfrm>
            <a:off x="6217920" y="3401568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讓下一家分店</a:t>
            </a:r>
            <a:endParaRPr lang="en-US" sz="16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開在對的地方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eft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84632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al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0" name="product image" descr="AI 智慧點餐系統示意圖：自助點餐機與行動裝置串接後場出餐流程"/>
          <p:cNvPicPr>
            <a:picLocks noChangeAspect="1"/>
          </p:cNvPicPr>
          <p:nvPr/>
        </p:nvPicPr>
        <p:blipFill>
          <a:blip r:embed="rId2"/>
          <a:srcRect t="2136" b="2136"/>
          <a:stretch>
            <a:fillRect/>
          </a:stretch>
        </p:blipFill>
        <p:spPr>
          <a:xfrm>
            <a:off x="4846320" y="0"/>
            <a:ext cx="4297680" cy="5143500"/>
          </a:xfrm>
          <a:prstGeom prst="rect">
            <a:avLst/>
          </a:prstGeom>
        </p:spPr>
      </p:pic>
      <p:sp>
        <p:nvSpPr>
          <p:cNvPr id="30" name="kicker"/>
          <p:cNvSpPr txBox="1"/>
          <p:nvPr/>
        </p:nvSpPr>
        <p:spPr>
          <a:xfrm>
            <a:off x="685800" y="114300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 03</a:t>
            </a:r>
          </a:p>
        </p:txBody>
      </p:sp>
      <p:sp>
        <p:nvSpPr>
          <p:cNvPr id="31" name="product name"/>
          <p:cNvSpPr txBox="1"/>
          <p:nvPr/>
        </p:nvSpPr>
        <p:spPr>
          <a:xfrm>
            <a:off x="685800" y="1481328"/>
            <a:ext cx="3749040" cy="56692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28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智慧點餐系統</a:t>
            </a:r>
          </a:p>
        </p:txBody>
      </p:sp>
      <p:sp>
        <p:nvSpPr>
          <p:cNvPr id="12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304288"/>
            <a:ext cx="64008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description"/>
          <p:cNvSpPr txBox="1"/>
          <p:nvPr/>
        </p:nvSpPr>
        <p:spPr>
          <a:xfrm>
            <a:off x="685800" y="2542032"/>
            <a:ext cx="3657600" cy="12801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TW" sz="1300" b="0" dirty="0">
                <a:solidFill>
                  <a:srgbClr val="5A6B7B"/>
                </a:solidFill>
                <a:latin typeface="Microsoft JhengHei"/>
                <a:ea typeface="Microsoft JhengHei"/>
              </a:rPr>
              <a:t>整合</a:t>
            </a:r>
            <a:r>
              <a:rPr lang="zh-TW" altLang="en-US" sz="1300" b="0" dirty="0">
                <a:solidFill>
                  <a:srgbClr val="5A6B7B"/>
                </a:solidFill>
                <a:latin typeface="Microsoft JhengHei"/>
                <a:ea typeface="Microsoft JhengHei"/>
              </a:rPr>
              <a:t>語音辨識與自助點餐</a:t>
            </a:r>
            <a:r>
              <a:rPr lang="zh-TW" sz="1300" b="0" dirty="0">
                <a:solidFill>
                  <a:srgbClr val="5A6B7B"/>
                </a:solidFill>
                <a:latin typeface="Microsoft JhengHei"/>
                <a:ea typeface="Microsoft JhengHei"/>
              </a:rPr>
              <a:t>，縮短顧客等候時間、減少人力負擔，全面提升門市營運效率。</a:t>
            </a:r>
          </a:p>
        </p:txBody>
      </p:sp>
      <p:sp>
        <p:nvSpPr>
          <p:cNvPr id="40" name="tag bg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tag 0"/>
          <p:cNvSpPr txBox="1"/>
          <p:nvPr/>
        </p:nvSpPr>
        <p:spPr>
          <a:xfrm>
            <a:off x="685800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自助點餐</a:t>
            </a:r>
          </a:p>
        </p:txBody>
      </p:sp>
      <p:sp>
        <p:nvSpPr>
          <p:cNvPr id="41" name="tag bg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1952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tag 1"/>
          <p:cNvSpPr txBox="1"/>
          <p:nvPr/>
        </p:nvSpPr>
        <p:spPr>
          <a:xfrm>
            <a:off x="1901952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流程整合</a:t>
            </a:r>
          </a:p>
        </p:txBody>
      </p:sp>
      <p:sp>
        <p:nvSpPr>
          <p:cNvPr id="42" name="tag bg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18104" y="3977640"/>
            <a:ext cx="1097280" cy="310896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tag 2"/>
          <p:cNvSpPr txBox="1"/>
          <p:nvPr/>
        </p:nvSpPr>
        <p:spPr>
          <a:xfrm>
            <a:off x="3118104" y="4014216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營運效率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"/>
          <p:cNvSpPr txBox="1"/>
          <p:nvPr/>
        </p:nvSpPr>
        <p:spPr>
          <a:xfrm>
            <a:off x="502920" y="274320"/>
            <a:ext cx="5120640" cy="47548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門市點餐的現況痛點</a:t>
            </a:r>
          </a:p>
        </p:txBody>
      </p:sp>
      <p:sp>
        <p:nvSpPr>
          <p:cNvPr id="11" name="[decorative] title rule"/>
          <p:cNvSpPr/>
          <p:nvPr/>
        </p:nvSpPr>
        <p:spPr>
          <a:xfrm>
            <a:off x="502920" y="822960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subtitle"/>
          <p:cNvSpPr txBox="1"/>
          <p:nvPr/>
        </p:nvSpPr>
        <p:spPr>
          <a:xfrm>
            <a:off x="502920" y="914400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人力短缺，加上現行自助點餐機的操作限制，讓現場服務品質難以穩定</a:t>
            </a:r>
          </a:p>
        </p:txBody>
      </p:sp>
      <p:sp>
        <p:nvSpPr>
          <p:cNvPr id="32" name="kicker"/>
          <p:cNvSpPr txBox="1"/>
          <p:nvPr/>
        </p:nvSpPr>
        <p:spPr>
          <a:xfrm>
            <a:off x="5760720" y="310896"/>
            <a:ext cx="288036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PRODUCT 03 ・ 現況痛點</a:t>
            </a:r>
          </a:p>
        </p:txBody>
      </p:sp>
      <p:pic>
        <p:nvPicPr>
          <p:cNvPr id="20" name="pain image" descr="門市尖峰時段壅塞的示意圖：排隊人潮與忙碌的點餐櫃檯"/>
          <p:cNvPicPr>
            <a:picLocks noChangeAspect="1"/>
          </p:cNvPicPr>
          <p:nvPr/>
        </p:nvPicPr>
        <p:blipFill>
          <a:blip r:embed="rId2"/>
          <a:srcRect t="941" b="941"/>
          <a:stretch>
            <a:fillRect/>
          </a:stretch>
        </p:blipFill>
        <p:spPr>
          <a:xfrm>
            <a:off x="502920" y="1371600"/>
            <a:ext cx="3840480" cy="3017520"/>
          </a:xfrm>
          <a:prstGeom prst="rect">
            <a:avLst/>
          </a:prstGeom>
        </p:spPr>
      </p:pic>
      <p:sp>
        <p:nvSpPr>
          <p:cNvPr id="40" name="[decorative] group tick"/>
          <p:cNvSpPr/>
          <p:nvPr/>
        </p:nvSpPr>
        <p:spPr>
          <a:xfrm>
            <a:off x="4709160" y="1335024"/>
            <a:ext cx="146304" cy="146304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group 0"/>
          <p:cNvSpPr txBox="1">
            <a:spLocks/>
          </p:cNvSpPr>
          <p:nvPr/>
        </p:nvSpPr>
        <p:spPr>
          <a:xfrm>
            <a:off x="4946904" y="1298448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>
                <a:solidFill>
                  <a:srgbClr val="4A5A68"/>
                </a:solidFill>
                <a:latin typeface="Microsoft JhengHei"/>
                <a:ea typeface="Microsoft JhengHei"/>
              </a:rPr>
              <a:t>人力面的痛點</a:t>
            </a:r>
          </a:p>
        </p:txBody>
      </p:sp>
      <p:sp>
        <p:nvSpPr>
          <p:cNvPr id="42" name="[decorative] card 00"/>
          <p:cNvSpPr/>
          <p:nvPr/>
        </p:nvSpPr>
        <p:spPr>
          <a:xfrm>
            <a:off x="4709160" y="1591056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3" name="[decorative] accent 00"/>
          <p:cNvSpPr/>
          <p:nvPr/>
        </p:nvSpPr>
        <p:spPr>
          <a:xfrm>
            <a:off x="4709160" y="1591056"/>
            <a:ext cx="45720" cy="621792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label 00"/>
          <p:cNvSpPr txBox="1"/>
          <p:nvPr/>
        </p:nvSpPr>
        <p:spPr>
          <a:xfrm>
            <a:off x="4919472" y="1673352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>
                <a:solidFill>
                  <a:srgbClr val="0E1B2A"/>
                </a:solidFill>
                <a:latin typeface="Microsoft JhengHei"/>
                <a:ea typeface="Microsoft JhengHei"/>
              </a:rPr>
              <a:t>少子化，缺工嚴重</a:t>
            </a:r>
          </a:p>
        </p:txBody>
      </p:sp>
      <p:sp>
        <p:nvSpPr>
          <p:cNvPr id="45" name="desc 00"/>
          <p:cNvSpPr txBox="1"/>
          <p:nvPr/>
        </p:nvSpPr>
        <p:spPr>
          <a:xfrm>
            <a:off x="4919472" y="1929384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勞動人口逐年減少，招募與留才的難度持續升高</a:t>
            </a:r>
          </a:p>
        </p:txBody>
      </p:sp>
      <p:sp>
        <p:nvSpPr>
          <p:cNvPr id="46" name="[decorative] card 01"/>
          <p:cNvSpPr/>
          <p:nvPr/>
        </p:nvSpPr>
        <p:spPr>
          <a:xfrm>
            <a:off x="4709160" y="2267712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7" name="[decorative] accent 01"/>
          <p:cNvSpPr/>
          <p:nvPr/>
        </p:nvSpPr>
        <p:spPr>
          <a:xfrm>
            <a:off x="4709160" y="2267712"/>
            <a:ext cx="45720" cy="621792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label 01"/>
          <p:cNvSpPr txBox="1"/>
          <p:nvPr/>
        </p:nvSpPr>
        <p:spPr>
          <a:xfrm>
            <a:off x="4919472" y="2350008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>
                <a:solidFill>
                  <a:srgbClr val="0E1B2A"/>
                </a:solidFill>
                <a:latin typeface="Microsoft JhengHei"/>
                <a:ea typeface="Microsoft JhengHei"/>
              </a:rPr>
              <a:t>新人培訓期長</a:t>
            </a:r>
          </a:p>
        </p:txBody>
      </p:sp>
      <p:sp>
        <p:nvSpPr>
          <p:cNvPr id="49" name="desc 01"/>
          <p:cNvSpPr txBox="1"/>
          <p:nvPr/>
        </p:nvSpPr>
        <p:spPr>
          <a:xfrm>
            <a:off x="4919472" y="2606040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新人上手慢，服務品質與點餐正確率不一致</a:t>
            </a:r>
          </a:p>
        </p:txBody>
      </p:sp>
      <p:sp>
        <p:nvSpPr>
          <p:cNvPr id="50" name="[decorative] group tick"/>
          <p:cNvSpPr/>
          <p:nvPr/>
        </p:nvSpPr>
        <p:spPr>
          <a:xfrm>
            <a:off x="4709160" y="3054096"/>
            <a:ext cx="146304" cy="146304"/>
          </a:xfrm>
          <a:prstGeom prst="rect">
            <a:avLst/>
          </a:prstGeom>
          <a:solidFill>
            <a:srgbClr val="0A6F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group 1"/>
          <p:cNvSpPr txBox="1">
            <a:spLocks/>
          </p:cNvSpPr>
          <p:nvPr/>
        </p:nvSpPr>
        <p:spPr>
          <a:xfrm>
            <a:off x="4946904" y="3017520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 dirty="0">
                <a:solidFill>
                  <a:srgbClr val="0A6F66"/>
                </a:solidFill>
                <a:latin typeface="Microsoft JhengHei"/>
                <a:ea typeface="Microsoft JhengHei"/>
              </a:rPr>
              <a:t>既有手動自助點餐機的痛點</a:t>
            </a:r>
          </a:p>
        </p:txBody>
      </p:sp>
      <p:sp>
        <p:nvSpPr>
          <p:cNvPr id="52" name="[decorative] card 10"/>
          <p:cNvSpPr/>
          <p:nvPr/>
        </p:nvSpPr>
        <p:spPr>
          <a:xfrm>
            <a:off x="4709160" y="3310128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3" name="[decorative] accent 10"/>
          <p:cNvSpPr/>
          <p:nvPr/>
        </p:nvSpPr>
        <p:spPr>
          <a:xfrm>
            <a:off x="4709160" y="3310128"/>
            <a:ext cx="45720" cy="621792"/>
          </a:xfrm>
          <a:prstGeom prst="rect">
            <a:avLst/>
          </a:prstGeom>
          <a:solidFill>
            <a:srgbClr val="0A6F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label 10"/>
          <p:cNvSpPr txBox="1"/>
          <p:nvPr/>
        </p:nvSpPr>
        <p:spPr>
          <a:xfrm>
            <a:off x="4919472" y="3392424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altLang="en-US" sz="1300" b="1">
                <a:solidFill>
                  <a:srgbClr val="0E1B2A"/>
                </a:solidFill>
                <a:latin typeface="Microsoft JhengHei"/>
                <a:ea typeface="Microsoft JhengHei"/>
              </a:rPr>
              <a:t>菜單項目過多</a:t>
            </a:r>
            <a:r>
              <a:rPr lang="zh-TW" sz="1300" b="1">
                <a:solidFill>
                  <a:srgbClr val="0E1B2A"/>
                </a:solidFill>
                <a:latin typeface="Microsoft JhengHei"/>
                <a:ea typeface="Microsoft JhengHei"/>
              </a:rPr>
              <a:t>操作繁瑣</a:t>
            </a:r>
          </a:p>
        </p:txBody>
      </p:sp>
      <p:sp>
        <p:nvSpPr>
          <p:cNvPr id="55" name="desc 10"/>
          <p:cNvSpPr txBox="1"/>
          <p:nvPr/>
        </p:nvSpPr>
        <p:spPr>
          <a:xfrm>
            <a:off x="4919472" y="3648456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層層選單逐項點選，長輩與新客容易卡住甚至放棄</a:t>
            </a:r>
          </a:p>
        </p:txBody>
      </p:sp>
      <p:sp>
        <p:nvSpPr>
          <p:cNvPr id="56" name="[decorative] card 11"/>
          <p:cNvSpPr/>
          <p:nvPr/>
        </p:nvSpPr>
        <p:spPr>
          <a:xfrm>
            <a:off x="4709160" y="3986784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E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7" name="[decorative] accent 11"/>
          <p:cNvSpPr/>
          <p:nvPr/>
        </p:nvSpPr>
        <p:spPr>
          <a:xfrm>
            <a:off x="4709160" y="3986784"/>
            <a:ext cx="45720" cy="621792"/>
          </a:xfrm>
          <a:prstGeom prst="rect">
            <a:avLst/>
          </a:prstGeom>
          <a:solidFill>
            <a:srgbClr val="0A6F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label 11"/>
          <p:cNvSpPr txBox="1"/>
          <p:nvPr/>
        </p:nvSpPr>
        <p:spPr>
          <a:xfrm>
            <a:off x="4919472" y="4069080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300" b="1">
                <a:solidFill>
                  <a:srgbClr val="0E1B2A"/>
                </a:solidFill>
                <a:latin typeface="Microsoft JhengHei"/>
                <a:ea typeface="Microsoft JhengHei"/>
              </a:rPr>
              <a:t>客製</a:t>
            </a:r>
            <a:r>
              <a:rPr lang="zh-TW" altLang="en-US" sz="1300" b="1">
                <a:solidFill>
                  <a:srgbClr val="0E1B2A"/>
                </a:solidFill>
                <a:latin typeface="Microsoft JhengHei"/>
                <a:ea typeface="Microsoft JhengHei"/>
              </a:rPr>
              <a:t>項目設置複雜</a:t>
            </a:r>
            <a:endParaRPr lang="zh-TW" sz="1300" b="1">
              <a:solidFill>
                <a:srgbClr val="0E1B2A"/>
              </a:solidFill>
              <a:latin typeface="Microsoft JhengHei"/>
              <a:ea typeface="Microsoft JhengHei"/>
            </a:endParaRPr>
          </a:p>
        </p:txBody>
      </p:sp>
      <p:sp>
        <p:nvSpPr>
          <p:cNvPr id="59" name="desc 11"/>
          <p:cNvSpPr txBox="1"/>
          <p:nvPr/>
        </p:nvSpPr>
        <p:spPr>
          <a:xfrm>
            <a:off x="4919472" y="4325112"/>
            <a:ext cx="3566160" cy="21945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altLang="en-US" sz="1200">
                <a:solidFill>
                  <a:srgbClr val="5A6B7B"/>
                </a:solidFill>
                <a:latin typeface="Microsoft JhengHei"/>
                <a:ea typeface="Microsoft JhengHei"/>
              </a:rPr>
              <a:t>同樣的品項不同的客製內容往往需要來回操作</a:t>
            </a:r>
            <a:endParaRPr lang="zh-TW" sz="1200" b="0">
              <a:solidFill>
                <a:srgbClr val="5A6B7B"/>
              </a:solidFill>
              <a:latin typeface="Microsoft JhengHei"/>
              <a:ea typeface="Microsoft JhengHei"/>
            </a:endParaRPr>
          </a:p>
        </p:txBody>
      </p:sp>
      <p:sp>
        <p:nvSpPr>
          <p:cNvPr id="12" name="[decorative] band"/>
          <p:cNvSpPr/>
          <p:nvPr/>
        </p:nvSpPr>
        <p:spPr>
          <a:xfrm>
            <a:off x="502920" y="4590288"/>
            <a:ext cx="3840480" cy="36576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band text"/>
          <p:cNvSpPr txBox="1"/>
          <p:nvPr/>
        </p:nvSpPr>
        <p:spPr>
          <a:xfrm>
            <a:off x="594360" y="4672584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人手不足又卡在操作介面，來客與營收就在等待中流失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274320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智慧點餐系統</a:t>
            </a:r>
            <a:endParaRPr lang="en-US" sz="2400" dirty="0"/>
          </a:p>
        </p:txBody>
      </p:sp>
      <p:sp>
        <p:nvSpPr>
          <p:cNvPr id="3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795528"/>
            <a:ext cx="548640" cy="36576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502920" y="8686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讓 AI 接下繁瑣點餐流程，把人力留給更重要的服務</a:t>
            </a:r>
            <a:endParaRPr lang="en-US" sz="12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675120" y="310896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>
                <a:solidFill>
                  <a:srgbClr val="0E9C8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PRODUCT 03</a:t>
            </a:r>
            <a:endParaRPr lang="en-US" sz="1200"/>
          </a:p>
        </p:txBody>
      </p:sp>
      <p:sp>
        <p:nvSpPr>
          <p:cNvPr id="6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" y="1408176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9224" y="14081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200"/>
          </a:p>
        </p:txBody>
      </p:sp>
      <p:sp>
        <p:nvSpPr>
          <p:cNvPr id="9" name="Text 7"/>
          <p:cNvSpPr/>
          <p:nvPr/>
        </p:nvSpPr>
        <p:spPr>
          <a:xfrm>
            <a:off x="996696" y="1389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語音對話直接點餐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96696" y="1664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顧客像對真人一樣說出餐點，系統即時聽懂並建立訂單。</a:t>
            </a:r>
            <a:endParaRPr lang="en-US" sz="1200" dirty="0"/>
          </a:p>
        </p:txBody>
      </p:sp>
      <p:sp>
        <p:nvSpPr>
          <p:cNvPr id="11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80160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8144" y="1408176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3438144" y="14081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3785616" y="1389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聽懂複雜客製組合</a:t>
            </a:r>
            <a:endParaRPr lang="en-US" sz="1400" dirty="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85616" y="16642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升級、加點、去冰、備註等組合需求都能正確處理。</a:t>
            </a:r>
            <a:endParaRPr lang="en-US" sz="1200" dirty="0"/>
          </a:p>
        </p:txBody>
      </p:sp>
      <p:sp>
        <p:nvSpPr>
          <p:cNvPr id="16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59152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7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" y="2487168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649224" y="2487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2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96696" y="2468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免翻譯、免跳轉、免等待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96696" y="2743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多語言接待、減少排隊等候，尖峰時段仍穩定出單。</a:t>
            </a:r>
            <a:endParaRPr lang="en-US" sz="1200" dirty="0"/>
          </a:p>
        </p:txBody>
      </p:sp>
      <p:sp>
        <p:nvSpPr>
          <p:cNvPr id="21" name="featu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2359152"/>
            <a:ext cx="2606040" cy="950976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  <a:prstDash val="solid"/>
          </a:ln>
          <a:effectLst>
            <a:outerShdw blurRad="101600" dist="12700" dir="5400000" algn="bl" rotWithShape="0">
              <a:srgbClr val="0E1B2A">
                <a:alpha val="8000"/>
              </a:srgbClr>
            </a:outer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22" name="number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8144" y="2487168"/>
            <a:ext cx="256032" cy="256032"/>
          </a:xfrm>
          <a:prstGeom prst="ellipse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438144" y="2487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200"/>
          </a:p>
        </p:txBody>
      </p:sp>
      <p:sp>
        <p:nvSpPr>
          <p:cNvPr id="24" name="Text 22"/>
          <p:cNvSpPr/>
          <p:nvPr/>
        </p:nvSpPr>
        <p:spPr>
          <a:xfrm>
            <a:off x="3785616" y="2468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1B2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24/7 全天候不喊累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785616" y="2743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不受人力排班限制，營業時間可彈性延伸。</a:t>
            </a:r>
            <a:endParaRPr lang="en-US" sz="1200" dirty="0"/>
          </a:p>
        </p:txBody>
      </p:sp>
      <p:sp>
        <p:nvSpPr>
          <p:cNvPr id="26" name="pain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93008"/>
            <a:ext cx="2606040" cy="1097280"/>
          </a:xfrm>
          <a:prstGeom prst="rect">
            <a:avLst/>
          </a:prstGeom>
          <a:solidFill>
            <a:srgbClr val="F3F9F8"/>
          </a:solidFill>
          <a:ln w="12700">
            <a:solidFill>
              <a:srgbClr val="F3F9F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685800" y="35661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400" b="1">
                <a:solidFill>
                  <a:srgbClr val="0A6F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導入後的效益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85800" y="3822192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點餐流程自動化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人力可轉向現場服務</a:t>
            </a:r>
            <a:r>
              <a:rPr lang="zh-TW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或餐點製作</a:t>
            </a:r>
            <a:endParaRPr lang="en-US" altLang="zh-TW" sz="1200" dirty="0">
              <a:solidFill>
                <a:srgbClr val="5A6B7B"/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zh-TW" altLang="en-US" sz="1200" dirty="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</a:rPr>
              <a:t>免去傳統點餐機找選單的困擾</a:t>
            </a:r>
            <a:endParaRPr lang="en-US" sz="1200" dirty="0"/>
          </a:p>
        </p:txBody>
      </p:sp>
      <p:sp>
        <p:nvSpPr>
          <p:cNvPr id="29" name="gain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493008"/>
            <a:ext cx="2606040" cy="1097280"/>
          </a:xfrm>
          <a:prstGeom prst="rect">
            <a:avLst/>
          </a:prstGeom>
          <a:solidFill>
            <a:srgbClr val="F3F9F8"/>
          </a:solidFill>
          <a:ln w="12700">
            <a:solidFill>
              <a:srgbClr val="F3F9F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Text 28"/>
          <p:cNvSpPr/>
          <p:nvPr/>
        </p:nvSpPr>
        <p:spPr>
          <a:xfrm>
            <a:off x="3474720" y="35661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400" b="1">
                <a:solidFill>
                  <a:srgbClr val="0A6F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帶來的改變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474720" y="3822192"/>
            <a:ext cx="2286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顧客等候時間明顯縮短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新人訓練成本大幅下降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ja-JP" altLang="en-US" sz="1200">
                <a:solidFill>
                  <a:srgbClr val="5A6B7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營業時段可彈性延伸</a:t>
            </a:r>
            <a:endParaRPr lang="en-US" sz="1200" dirty="0"/>
          </a:p>
        </p:txBody>
      </p:sp>
      <p:pic>
        <p:nvPicPr>
          <p:cNvPr id="32" name="Image 0" descr="顧客語音點餐並自動成單的示意圖"/>
          <p:cNvPicPr>
            <a:picLocks noChangeAspect="1"/>
          </p:cNvPicPr>
          <p:nvPr/>
        </p:nvPicPr>
        <p:blipFill>
          <a:blip r:embed="rId3"/>
          <a:srcRect l="2658" r="2658"/>
          <a:stretch/>
        </p:blipFill>
        <p:spPr>
          <a:xfrm>
            <a:off x="6035040" y="1280160"/>
            <a:ext cx="2606040" cy="1965960"/>
          </a:xfrm>
          <a:prstGeom prst="rect">
            <a:avLst/>
          </a:prstGeom>
        </p:spPr>
      </p:pic>
      <p:sp>
        <p:nvSpPr>
          <p:cNvPr id="33" name="taglin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3401568"/>
            <a:ext cx="2606040" cy="1188720"/>
          </a:xfrm>
          <a:prstGeom prst="rect">
            <a:avLst/>
          </a:prstGeom>
          <a:solidFill>
            <a:srgbClr val="0E9C8C"/>
          </a:solidFill>
          <a:ln w="12700">
            <a:solidFill>
              <a:srgbClr val="0E9C8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Text 31"/>
          <p:cNvSpPr/>
          <p:nvPr/>
        </p:nvSpPr>
        <p:spPr>
          <a:xfrm>
            <a:off x="6217920" y="3401568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餐廳的最佳夥伴</a:t>
            </a:r>
            <a:endParaRPr lang="en-US" sz="16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24/7 穩定服務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itl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02920" y="274320"/>
            <a:ext cx="512064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三大產品，</a:t>
            </a:r>
            <a:r>
              <a:rPr lang="zh-TW" altLang="en-US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讓企業 </a:t>
            </a:r>
            <a:r>
              <a:rPr lang="zh-TW" sz="2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轉型</a:t>
            </a:r>
          </a:p>
        </p:txBody>
      </p:sp>
      <p:sp>
        <p:nvSpPr>
          <p:cNvPr id="12" name="rul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02920" y="822960"/>
            <a:ext cx="548640" cy="36576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kicker"/>
          <p:cNvSpPr txBox="1"/>
          <p:nvPr/>
        </p:nvSpPr>
        <p:spPr>
          <a:xfrm>
            <a:off x="5760720" y="310896"/>
            <a:ext cx="2880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zh-TW" sz="1200" b="1" dirty="0">
                <a:solidFill>
                  <a:srgbClr val="0E9C8C"/>
                </a:solidFill>
                <a:latin typeface="Microsoft JhengHei"/>
                <a:ea typeface="Microsoft JhengHei"/>
              </a:rPr>
              <a:t>SUMMARY</a:t>
            </a:r>
          </a:p>
        </p:txBody>
      </p:sp>
      <p:sp>
        <p:nvSpPr>
          <p:cNvPr id="14" name="sub"/>
          <p:cNvSpPr txBox="1"/>
          <p:nvPr/>
        </p:nvSpPr>
        <p:spPr>
          <a:xfrm>
            <a:off x="502920" y="914400"/>
            <a:ext cx="54864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行銷</a:t>
            </a:r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、</a:t>
            </a:r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展店</a:t>
            </a:r>
            <a:r>
              <a:rPr lang="zh-TW" altLang="en-US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、</a:t>
            </a:r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營運</a:t>
            </a:r>
          </a:p>
        </p:txBody>
      </p:sp>
      <p:sp>
        <p:nvSpPr>
          <p:cNvPr id="15" name="row0"/>
          <p:cNvSpPr/>
          <p:nvPr/>
        </p:nvSpPr>
        <p:spPr>
          <a:xfrm>
            <a:off x="502920" y="1371600"/>
            <a:ext cx="8138160" cy="987552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bar0"/>
          <p:cNvSpPr/>
          <p:nvPr/>
        </p:nvSpPr>
        <p:spPr>
          <a:xfrm>
            <a:off x="502920" y="1371600"/>
            <a:ext cx="64008" cy="987552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7" name="img0"/>
          <p:cNvPicPr/>
          <p:nvPr/>
        </p:nvPicPr>
        <p:blipFill>
          <a:blip r:embed="rId3"/>
          <a:srcRect t="7638" b="7638"/>
          <a:stretch>
            <a:fillRect/>
          </a:stretch>
        </p:blipFill>
        <p:spPr>
          <a:xfrm>
            <a:off x="713232" y="1472184"/>
            <a:ext cx="1298448" cy="786384"/>
          </a:xfrm>
          <a:prstGeom prst="roundRect">
            <a:avLst>
              <a:gd name="adj" fmla="val 8000"/>
            </a:avLst>
          </a:prstGeom>
        </p:spPr>
      </p:pic>
      <p:sp>
        <p:nvSpPr>
          <p:cNvPr id="18" name="no0"/>
          <p:cNvSpPr txBox="1"/>
          <p:nvPr/>
        </p:nvSpPr>
        <p:spPr>
          <a:xfrm>
            <a:off x="2194560" y="15361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01</a:t>
            </a:r>
          </a:p>
        </p:txBody>
      </p:sp>
      <p:sp>
        <p:nvSpPr>
          <p:cNvPr id="19" name="nm0"/>
          <p:cNvSpPr txBox="1"/>
          <p:nvPr/>
        </p:nvSpPr>
        <p:spPr>
          <a:xfrm>
            <a:off x="2743200" y="1517904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廣告生成系統</a:t>
            </a:r>
          </a:p>
        </p:txBody>
      </p:sp>
      <p:sp>
        <p:nvSpPr>
          <p:cNvPr id="20" name="ln0"/>
          <p:cNvSpPr txBox="1"/>
          <p:nvPr/>
        </p:nvSpPr>
        <p:spPr>
          <a:xfrm>
            <a:off x="2743200" y="1901952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廣告素材由 AI 生成，免實拍</a:t>
            </a:r>
          </a:p>
        </p:txBody>
      </p:sp>
      <p:sp>
        <p:nvSpPr>
          <p:cNvPr id="21" name="chip0"/>
          <p:cNvSpPr/>
          <p:nvPr/>
        </p:nvSpPr>
        <p:spPr>
          <a:xfrm>
            <a:off x="5989320" y="1609344"/>
            <a:ext cx="2468880" cy="512064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res0"/>
          <p:cNvSpPr txBox="1"/>
          <p:nvPr/>
        </p:nvSpPr>
        <p:spPr>
          <a:xfrm>
            <a:off x="6126480" y="175564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200" b="1" dirty="0">
                <a:solidFill>
                  <a:srgbClr val="0A6F66"/>
                </a:solidFill>
                <a:latin typeface="Microsoft JhengHei"/>
                <a:ea typeface="Microsoft JhengHei"/>
              </a:rPr>
              <a:t>成本更低、上線更快</a:t>
            </a:r>
          </a:p>
        </p:txBody>
      </p:sp>
      <p:sp>
        <p:nvSpPr>
          <p:cNvPr id="23" name="row1"/>
          <p:cNvSpPr/>
          <p:nvPr/>
        </p:nvSpPr>
        <p:spPr>
          <a:xfrm>
            <a:off x="502920" y="2468880"/>
            <a:ext cx="8138160" cy="987552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bar1"/>
          <p:cNvSpPr/>
          <p:nvPr/>
        </p:nvSpPr>
        <p:spPr>
          <a:xfrm>
            <a:off x="502920" y="2468880"/>
            <a:ext cx="64008" cy="987552"/>
          </a:xfrm>
          <a:prstGeom prst="rect">
            <a:avLst/>
          </a:prstGeom>
          <a:solidFill>
            <a:srgbClr val="0A6F66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5" name="img1"/>
          <p:cNvPicPr/>
          <p:nvPr/>
        </p:nvPicPr>
        <p:blipFill>
          <a:blip r:embed="rId4"/>
          <a:srcRect t="7638" b="7638"/>
          <a:stretch>
            <a:fillRect/>
          </a:stretch>
        </p:blipFill>
        <p:spPr>
          <a:xfrm>
            <a:off x="713232" y="2569464"/>
            <a:ext cx="1298448" cy="786384"/>
          </a:xfrm>
          <a:prstGeom prst="roundRect">
            <a:avLst>
              <a:gd name="adj" fmla="val 8000"/>
            </a:avLst>
          </a:prstGeom>
        </p:spPr>
      </p:pic>
      <p:sp>
        <p:nvSpPr>
          <p:cNvPr id="26" name="no1"/>
          <p:cNvSpPr txBox="1"/>
          <p:nvPr/>
        </p:nvSpPr>
        <p:spPr>
          <a:xfrm>
            <a:off x="2194560" y="263347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02</a:t>
            </a:r>
          </a:p>
        </p:txBody>
      </p:sp>
      <p:sp>
        <p:nvSpPr>
          <p:cNvPr id="27" name="nm1"/>
          <p:cNvSpPr txBox="1"/>
          <p:nvPr/>
        </p:nvSpPr>
        <p:spPr>
          <a:xfrm>
            <a:off x="2743200" y="2615184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智慧展店系統</a:t>
            </a:r>
          </a:p>
        </p:txBody>
      </p:sp>
      <p:sp>
        <p:nvSpPr>
          <p:cNvPr id="28" name="ln1"/>
          <p:cNvSpPr txBox="1"/>
          <p:nvPr/>
        </p:nvSpPr>
        <p:spPr>
          <a:xfrm>
            <a:off x="2743200" y="2999232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以商圈與人流數據選點</a:t>
            </a:r>
          </a:p>
        </p:txBody>
      </p:sp>
      <p:sp>
        <p:nvSpPr>
          <p:cNvPr id="29" name="chip1"/>
          <p:cNvSpPr/>
          <p:nvPr/>
        </p:nvSpPr>
        <p:spPr>
          <a:xfrm>
            <a:off x="5989320" y="2706624"/>
            <a:ext cx="2468880" cy="512064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res1"/>
          <p:cNvSpPr txBox="1"/>
          <p:nvPr/>
        </p:nvSpPr>
        <p:spPr>
          <a:xfrm>
            <a:off x="6126480" y="285292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200" b="1" dirty="0">
                <a:solidFill>
                  <a:srgbClr val="0A6F66"/>
                </a:solidFill>
                <a:latin typeface="Microsoft JhengHei"/>
                <a:ea typeface="Microsoft JhengHei"/>
              </a:rPr>
              <a:t>展店決策有依據</a:t>
            </a:r>
          </a:p>
        </p:txBody>
      </p:sp>
      <p:sp>
        <p:nvSpPr>
          <p:cNvPr id="31" name="row2"/>
          <p:cNvSpPr>
            <a:spLocks/>
          </p:cNvSpPr>
          <p:nvPr/>
        </p:nvSpPr>
        <p:spPr>
          <a:xfrm>
            <a:off x="502920" y="3566160"/>
            <a:ext cx="8138160" cy="987552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8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2" name="bar2"/>
          <p:cNvSpPr>
            <a:spLocks/>
          </p:cNvSpPr>
          <p:nvPr/>
        </p:nvSpPr>
        <p:spPr>
          <a:xfrm>
            <a:off x="502920" y="3566160"/>
            <a:ext cx="64008" cy="987552"/>
          </a:xfrm>
          <a:prstGeom prst="rect">
            <a:avLst/>
          </a:prstGeom>
          <a:solidFill>
            <a:srgbClr val="4A5A68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33" name="img2"/>
          <p:cNvPicPr/>
          <p:nvPr/>
        </p:nvPicPr>
        <p:blipFill>
          <a:blip r:embed="rId5"/>
          <a:srcRect t="7638" b="7638"/>
          <a:stretch>
            <a:fillRect/>
          </a:stretch>
        </p:blipFill>
        <p:spPr>
          <a:xfrm>
            <a:off x="713232" y="3666744"/>
            <a:ext cx="1298448" cy="786384"/>
          </a:xfrm>
          <a:prstGeom prst="roundRect">
            <a:avLst>
              <a:gd name="adj" fmla="val 8000"/>
            </a:avLst>
          </a:prstGeom>
        </p:spPr>
      </p:pic>
      <p:sp>
        <p:nvSpPr>
          <p:cNvPr id="34" name="no2"/>
          <p:cNvSpPr txBox="1"/>
          <p:nvPr/>
        </p:nvSpPr>
        <p:spPr>
          <a:xfrm>
            <a:off x="2194560" y="373075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600" b="1" dirty="0">
                <a:solidFill>
                  <a:srgbClr val="0E9C8C"/>
                </a:solidFill>
                <a:latin typeface="Microsoft JhengHei"/>
                <a:ea typeface="Microsoft JhengHei"/>
              </a:rPr>
              <a:t>03</a:t>
            </a:r>
          </a:p>
        </p:txBody>
      </p:sp>
      <p:sp>
        <p:nvSpPr>
          <p:cNvPr id="35" name="nm2"/>
          <p:cNvSpPr txBox="1"/>
          <p:nvPr/>
        </p:nvSpPr>
        <p:spPr>
          <a:xfrm>
            <a:off x="2743200" y="3712464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AI 智慧點餐系統</a:t>
            </a:r>
          </a:p>
        </p:txBody>
      </p:sp>
      <p:sp>
        <p:nvSpPr>
          <p:cNvPr id="36" name="ln2"/>
          <p:cNvSpPr txBox="1"/>
          <p:nvPr/>
        </p:nvSpPr>
        <p:spPr>
          <a:xfrm>
            <a:off x="2743200" y="4096512"/>
            <a:ext cx="29260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sz="1200" b="0" dirty="0">
                <a:solidFill>
                  <a:srgbClr val="5A6B7B"/>
                </a:solidFill>
                <a:latin typeface="Microsoft JhengHei"/>
                <a:ea typeface="Microsoft JhengHei"/>
              </a:rPr>
              <a:t>點餐自動化</a:t>
            </a:r>
          </a:p>
        </p:txBody>
      </p:sp>
      <p:sp>
        <p:nvSpPr>
          <p:cNvPr id="37" name="chip2"/>
          <p:cNvSpPr/>
          <p:nvPr/>
        </p:nvSpPr>
        <p:spPr>
          <a:xfrm>
            <a:off x="5989320" y="3803904"/>
            <a:ext cx="2468880" cy="512064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8" name="res2"/>
          <p:cNvSpPr txBox="1"/>
          <p:nvPr/>
        </p:nvSpPr>
        <p:spPr>
          <a:xfrm>
            <a:off x="6126480" y="3950208"/>
            <a:ext cx="21945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0A6F66"/>
                </a:solidFill>
                <a:latin typeface="Microsoft JhengHei"/>
                <a:ea typeface="Microsoft JhengHei"/>
              </a:rPr>
              <a:t>節省人力、不怕缺工</a:t>
            </a:r>
            <a:endParaRPr lang="zh-TW" sz="1200" b="1" dirty="0">
              <a:solidFill>
                <a:srgbClr val="0A6F66"/>
              </a:solidFill>
              <a:latin typeface="Microsoft JhengHei"/>
              <a:ea typeface="Microsoft JhengHe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eft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84632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al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0" name="Q&amp;A 示意圖" descr="聽眾舉手提問、以對話泡泡交流的示意圖"/>
          <p:cNvPicPr>
            <a:picLocks noChangeAspect="1"/>
          </p:cNvPicPr>
          <p:nvPr/>
        </p:nvPicPr>
        <p:blipFill>
          <a:blip r:embed="rId2"/>
          <a:srcRect t="2136" b="2136"/>
          <a:stretch>
            <a:fillRect/>
          </a:stretch>
        </p:blipFill>
        <p:spPr>
          <a:xfrm>
            <a:off x="4846320" y="0"/>
            <a:ext cx="4297680" cy="5143500"/>
          </a:xfrm>
          <a:prstGeom prst="rect">
            <a:avLst/>
          </a:prstGeom>
        </p:spPr>
      </p:pic>
      <p:sp>
        <p:nvSpPr>
          <p:cNvPr id="30" name="kicker"/>
          <p:cNvSpPr txBox="1"/>
          <p:nvPr/>
        </p:nvSpPr>
        <p:spPr>
          <a:xfrm>
            <a:off x="685800" y="123444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>
                <a:solidFill>
                  <a:srgbClr val="0E9C8C"/>
                </a:solidFill>
                <a:latin typeface="Microsoft JhengHei"/>
                <a:ea typeface="Microsoft JhengHei"/>
              </a:rPr>
              <a:t>QUESTIONS &amp; ANSWERS</a:t>
            </a:r>
          </a:p>
        </p:txBody>
      </p:sp>
      <p:sp>
        <p:nvSpPr>
          <p:cNvPr id="31" name="Title 1"/>
          <p:cNvSpPr txBox="1"/>
          <p:nvPr/>
        </p:nvSpPr>
        <p:spPr>
          <a:xfrm>
            <a:off x="685800" y="1572768"/>
            <a:ext cx="3749040" cy="7772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4400" b="1" dirty="0">
                <a:solidFill>
                  <a:srgbClr val="0E1B2A"/>
                </a:solidFill>
                <a:latin typeface="Microsoft JhengHei"/>
                <a:ea typeface="Microsoft JhengHei"/>
              </a:rPr>
              <a:t>Q &amp; A</a:t>
            </a:r>
          </a:p>
        </p:txBody>
      </p:sp>
      <p:sp>
        <p:nvSpPr>
          <p:cNvPr id="12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487168"/>
            <a:ext cx="640080" cy="45720"/>
          </a:xfrm>
          <a:prstGeom prst="rect">
            <a:avLst/>
          </a:prstGeom>
          <a:solidFill>
            <a:srgbClr val="0E9C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lead"/>
          <p:cNvSpPr txBox="1"/>
          <p:nvPr/>
        </p:nvSpPr>
        <p:spPr>
          <a:xfrm>
            <a:off x="685800" y="2724912"/>
            <a:ext cx="3657600" cy="32918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600" b="1" dirty="0">
                <a:solidFill>
                  <a:srgbClr val="0E1B2A"/>
                </a:solidFill>
                <a:latin typeface="Microsoft JhengHei"/>
                <a:ea typeface="Microsoft JhengHei"/>
              </a:rPr>
              <a:t>歡迎提問，我們一起討論</a:t>
            </a:r>
          </a:p>
        </p:txBody>
      </p:sp>
      <p:sp>
        <p:nvSpPr>
          <p:cNvPr id="33" name="body"/>
          <p:cNvSpPr txBox="1"/>
          <p:nvPr/>
        </p:nvSpPr>
        <p:spPr>
          <a:xfrm>
            <a:off x="685800" y="3163824"/>
            <a:ext cx="3657600" cy="822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zh-TW" sz="1200" b="0">
                <a:solidFill>
                  <a:srgbClr val="5A6B7B"/>
                </a:solidFill>
                <a:latin typeface="Microsoft JhengHei"/>
                <a:ea typeface="Microsoft JhengHei"/>
              </a:rPr>
              <a:t>關於導入方式、系統串接、成本評估或合作模式，都歡迎現場提出，我們將逐一說明。</a:t>
            </a:r>
          </a:p>
        </p:txBody>
      </p:sp>
      <p:sp>
        <p:nvSpPr>
          <p:cNvPr id="13" name="contact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4160520"/>
            <a:ext cx="3657600" cy="457200"/>
          </a:xfrm>
          <a:prstGeom prst="rect">
            <a:avLst/>
          </a:prstGeom>
          <a:solidFill>
            <a:srgbClr val="F3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contact"/>
          <p:cNvSpPr txBox="1"/>
          <p:nvPr/>
        </p:nvSpPr>
        <p:spPr>
          <a:xfrm>
            <a:off x="822960" y="4297680"/>
            <a:ext cx="338328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sz="1200" b="1">
                <a:solidFill>
                  <a:srgbClr val="0A6F66"/>
                </a:solidFill>
                <a:latin typeface="Microsoft JhengHei"/>
                <a:ea typeface="Microsoft JhengHei"/>
              </a:rPr>
              <a:t>會後聯絡：service@decision-ai.net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1244</Words>
  <Application>Microsoft Office PowerPoint</Application>
  <PresentationFormat>如螢幕大小 (16:9)</PresentationFormat>
  <Paragraphs>208</Paragraphs>
  <Slides>15</Slides>
  <Notes>7</Notes>
  <HiddenSlides>0</HiddenSlides>
  <MMClips>2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Microsoft JhengHei</vt:lpstr>
      <vt:lpstr>Arial</vt:lpstr>
      <vt:lpstr>Calibri</vt:lpstr>
      <vt:lpstr>Office Theme</vt:lpstr>
      <vt:lpstr>公司簡介</vt:lpstr>
      <vt:lpstr>傳統產業的 AI 智慧夥伴</vt:lpstr>
      <vt:lpstr>三大核心產品</vt:lpstr>
      <vt:lpstr>PowerPoint 簡報</vt:lpstr>
      <vt:lpstr>PowerPoint 簡報</vt:lpstr>
      <vt:lpstr>AI 廣告生成系統</vt:lpstr>
      <vt:lpstr>PowerPoint 簡報</vt:lpstr>
      <vt:lpstr>PowerPoint 簡報</vt:lpstr>
      <vt:lpstr>PowerPoint 簡報</vt:lpstr>
      <vt:lpstr>AI 智慧展店系統</vt:lpstr>
      <vt:lpstr>PowerPoint 簡報</vt:lpstr>
      <vt:lpstr>PowerPoint 簡報</vt:lpstr>
      <vt:lpstr>AI 智慧點餐系統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Bo-Yuan Su</dc:creator>
  <cp:lastModifiedBy>Bo-Yuan Su</cp:lastModifiedBy>
  <cp:revision>20</cp:revision>
  <dcterms:created xsi:type="dcterms:W3CDTF">2026-09-19T06:30:09Z</dcterms:created>
  <dcterms:modified xsi:type="dcterms:W3CDTF">2026-09-20T06:29:08Z</dcterms:modified>
</cp:coreProperties>
</file>